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60" r:id="rId2"/>
    <p:sldId id="261" r:id="rId3"/>
    <p:sldId id="269" r:id="rId4"/>
    <p:sldId id="266" r:id="rId5"/>
    <p:sldId id="265" r:id="rId6"/>
    <p:sldId id="270" r:id="rId7"/>
    <p:sldId id="271" r:id="rId8"/>
    <p:sldId id="272" r:id="rId9"/>
    <p:sldId id="273" r:id="rId10"/>
    <p:sldId id="274" r:id="rId11"/>
    <p:sldId id="275" r:id="rId12"/>
    <p:sldId id="276" r:id="rId13"/>
    <p:sldId id="27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657" autoAdjust="0"/>
  </p:normalViewPr>
  <p:slideViewPr>
    <p:cSldViewPr snapToGrid="0">
      <p:cViewPr varScale="1">
        <p:scale>
          <a:sx n="85" d="100"/>
          <a:sy n="85" d="100"/>
        </p:scale>
        <p:origin x="4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763A8D-8803-470C-B2AA-D130E76E1DCE}" type="datetimeFigureOut">
              <a:rPr lang="en-US" smtClean="0"/>
              <a:t>6/26/2024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FA3D109-EE8D-46AA-9F28-7C28912705BF}" type="slidenum">
              <a:rPr lang="en-US" smtClean="0"/>
              <a:t>‹#›</a:t>
            </a:fld>
            <a:endParaRPr lang="en-US"/>
          </a:p>
        </p:txBody>
      </p:sp>
    </p:spTree>
    <p:extLst>
      <p:ext uri="{BB962C8B-B14F-4D97-AF65-F5344CB8AC3E}">
        <p14:creationId xmlns:p14="http://schemas.microsoft.com/office/powerpoint/2010/main" val="5801318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endParaRPr lang="en-US" sz="2400" dirty="0"/>
          </a:p>
        </p:txBody>
      </p:sp>
      <p:sp>
        <p:nvSpPr>
          <p:cNvPr id="4" name="Slide Number Placeholder 3"/>
          <p:cNvSpPr>
            <a:spLocks noGrp="1"/>
          </p:cNvSpPr>
          <p:nvPr>
            <p:ph type="sldNum" sz="quarter" idx="5"/>
          </p:nvPr>
        </p:nvSpPr>
        <p:spPr/>
        <p:txBody>
          <a:bodyPr/>
          <a:lstStyle/>
          <a:p>
            <a:fld id="{1FA3D109-EE8D-46AA-9F28-7C28912705BF}" type="slidenum">
              <a:rPr lang="en-US" smtClean="0"/>
              <a:t>1</a:t>
            </a:fld>
            <a:endParaRPr lang="en-US"/>
          </a:p>
        </p:txBody>
      </p:sp>
    </p:spTree>
    <p:extLst>
      <p:ext uri="{BB962C8B-B14F-4D97-AF65-F5344CB8AC3E}">
        <p14:creationId xmlns:p14="http://schemas.microsoft.com/office/powerpoint/2010/main" val="21753406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A3D109-EE8D-46AA-9F28-7C28912705BF}" type="slidenum">
              <a:rPr lang="en-US" smtClean="0"/>
              <a:t>10</a:t>
            </a:fld>
            <a:endParaRPr lang="en-US"/>
          </a:p>
        </p:txBody>
      </p:sp>
    </p:spTree>
    <p:extLst>
      <p:ext uri="{BB962C8B-B14F-4D97-AF65-F5344CB8AC3E}">
        <p14:creationId xmlns:p14="http://schemas.microsoft.com/office/powerpoint/2010/main" val="4135943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A3D109-EE8D-46AA-9F28-7C28912705BF}" type="slidenum">
              <a:rPr lang="en-US" smtClean="0"/>
              <a:t>11</a:t>
            </a:fld>
            <a:endParaRPr lang="en-US"/>
          </a:p>
        </p:txBody>
      </p:sp>
    </p:spTree>
    <p:extLst>
      <p:ext uri="{BB962C8B-B14F-4D97-AF65-F5344CB8AC3E}">
        <p14:creationId xmlns:p14="http://schemas.microsoft.com/office/powerpoint/2010/main" val="32886427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A3D109-EE8D-46AA-9F28-7C28912705BF}" type="slidenum">
              <a:rPr lang="en-US" smtClean="0"/>
              <a:t>12</a:t>
            </a:fld>
            <a:endParaRPr lang="en-US"/>
          </a:p>
        </p:txBody>
      </p:sp>
    </p:spTree>
    <p:extLst>
      <p:ext uri="{BB962C8B-B14F-4D97-AF65-F5344CB8AC3E}">
        <p14:creationId xmlns:p14="http://schemas.microsoft.com/office/powerpoint/2010/main" val="2872103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A3D109-EE8D-46AA-9F28-7C28912705BF}" type="slidenum">
              <a:rPr lang="en-US" smtClean="0"/>
              <a:t>13</a:t>
            </a:fld>
            <a:endParaRPr lang="en-US"/>
          </a:p>
        </p:txBody>
      </p:sp>
    </p:spTree>
    <p:extLst>
      <p:ext uri="{BB962C8B-B14F-4D97-AF65-F5344CB8AC3E}">
        <p14:creationId xmlns:p14="http://schemas.microsoft.com/office/powerpoint/2010/main" val="1839205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Arial" panose="020B0604020202020204" pitchFamily="34" charset="0"/>
              <a:buChar char="•"/>
            </a:pPr>
            <a:r>
              <a:rPr lang="en-US" sz="2400" dirty="0"/>
              <a:t>Explore socio-economic advantages of the Nigerian School Feeding Programme (NSFP)</a:t>
            </a:r>
          </a:p>
          <a:p>
            <a:pPr>
              <a:buFont typeface="Arial" panose="020B0604020202020204" pitchFamily="34" charset="0"/>
              <a:buChar char="•"/>
            </a:pPr>
            <a:endParaRPr lang="en-US" sz="2400" dirty="0"/>
          </a:p>
          <a:p>
            <a:pPr>
              <a:buFont typeface="Arial" panose="020B0604020202020204" pitchFamily="34" charset="0"/>
              <a:buChar char="•"/>
            </a:pPr>
            <a:r>
              <a:rPr lang="en-US" sz="2400" dirty="0"/>
              <a:t>Assess impact on household in terms of income, consumption patterns, health benefits and educational outcomes</a:t>
            </a:r>
          </a:p>
          <a:p>
            <a:pPr>
              <a:buFont typeface="Arial" panose="020B0604020202020204" pitchFamily="34" charset="0"/>
              <a:buChar char="•"/>
            </a:pPr>
            <a:endParaRPr lang="en-US" sz="2400" dirty="0"/>
          </a:p>
          <a:p>
            <a:pPr>
              <a:buFont typeface="Arial" panose="020B0604020202020204" pitchFamily="34" charset="0"/>
              <a:buChar char="•"/>
            </a:pPr>
            <a:r>
              <a:rPr lang="en-US" sz="2400" dirty="0"/>
              <a:t>Uncover broader socio-economic implications of the NSFP</a:t>
            </a:r>
          </a:p>
          <a:p>
            <a:pPr>
              <a:buFont typeface="Arial" panose="020B0604020202020204" pitchFamily="34" charset="0"/>
              <a:buChar char="•"/>
            </a:pPr>
            <a:endParaRPr lang="en-US" sz="2400" dirty="0"/>
          </a:p>
          <a:p>
            <a:pPr>
              <a:buFont typeface="Arial" panose="020B0604020202020204" pitchFamily="34" charset="0"/>
              <a:buChar char="•"/>
            </a:pPr>
            <a:r>
              <a:rPr lang="en-US" sz="2400" dirty="0"/>
              <a:t>Provide valuable insights for policymakers and stakeholders</a:t>
            </a:r>
          </a:p>
          <a:p>
            <a:pPr>
              <a:buFont typeface="Arial" panose="020B0604020202020204" pitchFamily="34" charset="0"/>
              <a:buChar char="•"/>
            </a:pPr>
            <a:endParaRPr lang="en-US" sz="2400" dirty="0"/>
          </a:p>
          <a:p>
            <a:pPr>
              <a:buFont typeface="Arial" panose="020B0604020202020204" pitchFamily="34" charset="0"/>
              <a:buChar char="•"/>
            </a:pPr>
            <a:r>
              <a:rPr lang="en-US" sz="2400" dirty="0"/>
              <a:t>Facilitate evidence-based decision-making and strategic enhancements</a:t>
            </a:r>
          </a:p>
        </p:txBody>
      </p:sp>
      <p:sp>
        <p:nvSpPr>
          <p:cNvPr id="4" name="Slide Number Placeholder 3"/>
          <p:cNvSpPr>
            <a:spLocks noGrp="1"/>
          </p:cNvSpPr>
          <p:nvPr>
            <p:ph type="sldNum" sz="quarter" idx="5"/>
          </p:nvPr>
        </p:nvSpPr>
        <p:spPr/>
        <p:txBody>
          <a:bodyPr/>
          <a:lstStyle/>
          <a:p>
            <a:fld id="{1FA3D109-EE8D-46AA-9F28-7C28912705BF}" type="slidenum">
              <a:rPr lang="en-US" smtClean="0"/>
              <a:t>14</a:t>
            </a:fld>
            <a:endParaRPr lang="en-US"/>
          </a:p>
        </p:txBody>
      </p:sp>
    </p:spTree>
    <p:extLst>
      <p:ext uri="{BB962C8B-B14F-4D97-AF65-F5344CB8AC3E}">
        <p14:creationId xmlns:p14="http://schemas.microsoft.com/office/powerpoint/2010/main" val="3318864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4400" dirty="0"/>
          </a:p>
          <a:p>
            <a:pPr algn="just"/>
            <a:r>
              <a:rPr lang="en-US" sz="4400" dirty="0"/>
              <a:t>This workshop aims to explore the crucial role of robust M&amp;E frameworks in tracking progress, identifying gaps, and making data-driven decisions to enhance school feeding programs. </a:t>
            </a:r>
          </a:p>
          <a:p>
            <a:pPr algn="just"/>
            <a:endParaRPr lang="en-US" sz="4400" dirty="0"/>
          </a:p>
          <a:p>
            <a:pPr algn="just"/>
            <a:r>
              <a:rPr lang="en-US" sz="4400" dirty="0"/>
              <a:t>By setting SMART goals, identifying relevant indicators, using effective data collection methods, and applying findings for continuous improvement, we will learn to create frameworks that support AUDA-NEPAD's vision of sustainable school feeding initiatives. </a:t>
            </a:r>
          </a:p>
          <a:p>
            <a:pPr algn="just"/>
            <a:endParaRPr lang="en-US" sz="4400" dirty="0"/>
          </a:p>
          <a:p>
            <a:pPr algn="just"/>
            <a:r>
              <a:rPr lang="en-US" sz="4400" dirty="0"/>
              <a:t>Our focus is on how these frameworks can improve child health, cognitive development, and educational outcomes, contributing to broader goals of enhancing food security, nutrition, and school attendance. This interactive workshop encourages active participation, discussions, and practical application through hands-on activities and case studies.</a:t>
            </a:r>
          </a:p>
        </p:txBody>
      </p:sp>
      <p:sp>
        <p:nvSpPr>
          <p:cNvPr id="4" name="Slide Number Placeholder 3"/>
          <p:cNvSpPr>
            <a:spLocks noGrp="1"/>
          </p:cNvSpPr>
          <p:nvPr>
            <p:ph type="sldNum" sz="quarter" idx="5"/>
          </p:nvPr>
        </p:nvSpPr>
        <p:spPr/>
        <p:txBody>
          <a:bodyPr/>
          <a:lstStyle/>
          <a:p>
            <a:fld id="{1FA3D109-EE8D-46AA-9F28-7C28912705BF}" type="slidenum">
              <a:rPr lang="en-US" smtClean="0"/>
              <a:t>2</a:t>
            </a:fld>
            <a:endParaRPr lang="en-US"/>
          </a:p>
        </p:txBody>
      </p:sp>
    </p:spTree>
    <p:extLst>
      <p:ext uri="{BB962C8B-B14F-4D97-AF65-F5344CB8AC3E}">
        <p14:creationId xmlns:p14="http://schemas.microsoft.com/office/powerpoint/2010/main" val="2746326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000" dirty="0"/>
              <a:t>Understanding the importance of monitoring and evaluation (M&amp;E) involves recognizing how these processes are critical for tracking progress, identifying areas for improvement, and ensuring the effectiveness of programs and initiatives. Monitoring provides ongoing feedback on program activities and performance, while evaluation assesses the overall impact and outcomes. </a:t>
            </a:r>
          </a:p>
          <a:p>
            <a:endParaRPr lang="en-US" sz="8000" dirty="0"/>
          </a:p>
          <a:p>
            <a:r>
              <a:rPr lang="en-US" sz="8000" dirty="0"/>
              <a:t>Gaining the practical steps for designing an efficient M&amp;E framework includes learning how to set clear, measurable goals, identify relevant indicators, choose appropriate data collection methods, analyze the data effectively, and use the findings to make informed decisions and improvements. This knowledge ensures that programs can achieve their objectives and demonstrate accountability to stakeholders.</a:t>
            </a:r>
            <a:endParaRPr lang="en-US" sz="6000" dirty="0"/>
          </a:p>
          <a:p>
            <a:endParaRPr lang="en-US" sz="4400" dirty="0"/>
          </a:p>
        </p:txBody>
      </p:sp>
      <p:sp>
        <p:nvSpPr>
          <p:cNvPr id="4" name="Slide Number Placeholder 3"/>
          <p:cNvSpPr>
            <a:spLocks noGrp="1"/>
          </p:cNvSpPr>
          <p:nvPr>
            <p:ph type="sldNum" sz="quarter" idx="5"/>
          </p:nvPr>
        </p:nvSpPr>
        <p:spPr/>
        <p:txBody>
          <a:bodyPr/>
          <a:lstStyle/>
          <a:p>
            <a:fld id="{1FA3D109-EE8D-46AA-9F28-7C28912705BF}" type="slidenum">
              <a:rPr lang="en-US" smtClean="0"/>
              <a:t>3</a:t>
            </a:fld>
            <a:endParaRPr lang="en-US"/>
          </a:p>
        </p:txBody>
      </p:sp>
    </p:spTree>
    <p:extLst>
      <p:ext uri="{BB962C8B-B14F-4D97-AF65-F5344CB8AC3E}">
        <p14:creationId xmlns:p14="http://schemas.microsoft.com/office/powerpoint/2010/main" val="3640415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Assessing program performance involves systematically evaluating how well a program is achieving its objectives by defining clear goals and measurable indicators. It includes collecting and analyzing data to identify trends and measure outcomes against set benchmarks.</a:t>
            </a:r>
          </a:p>
          <a:p>
            <a:endParaRPr lang="en-US" dirty="0"/>
          </a:p>
          <a:p>
            <a:r>
              <a:rPr lang="en-US" dirty="0"/>
              <a:t>Ensuring accountability in a program means establishing mechanisms that hold all stakeholders responsible for their actions and outcomes. This involves setting clear expectations, defining roles and responsibilities, and implementing transparent processes for monitoring and reporting progress.</a:t>
            </a:r>
          </a:p>
        </p:txBody>
      </p:sp>
      <p:sp>
        <p:nvSpPr>
          <p:cNvPr id="4" name="Slide Number Placeholder 3"/>
          <p:cNvSpPr>
            <a:spLocks noGrp="1"/>
          </p:cNvSpPr>
          <p:nvPr>
            <p:ph type="sldNum" sz="quarter" idx="5"/>
          </p:nvPr>
        </p:nvSpPr>
        <p:spPr/>
        <p:txBody>
          <a:bodyPr/>
          <a:lstStyle/>
          <a:p>
            <a:fld id="{1FA3D109-EE8D-46AA-9F28-7C28912705BF}" type="slidenum">
              <a:rPr lang="en-US" smtClean="0"/>
              <a:t>4</a:t>
            </a:fld>
            <a:endParaRPr lang="en-US"/>
          </a:p>
        </p:txBody>
      </p:sp>
    </p:spTree>
    <p:extLst>
      <p:ext uri="{BB962C8B-B14F-4D97-AF65-F5344CB8AC3E}">
        <p14:creationId xmlns:p14="http://schemas.microsoft.com/office/powerpoint/2010/main" val="40031953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A3D109-EE8D-46AA-9F28-7C28912705BF}" type="slidenum">
              <a:rPr lang="en-US" smtClean="0"/>
              <a:t>5</a:t>
            </a:fld>
            <a:endParaRPr lang="en-US"/>
          </a:p>
        </p:txBody>
      </p:sp>
    </p:spTree>
    <p:extLst>
      <p:ext uri="{BB962C8B-B14F-4D97-AF65-F5344CB8AC3E}">
        <p14:creationId xmlns:p14="http://schemas.microsoft.com/office/powerpoint/2010/main" val="18352022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A3D109-EE8D-46AA-9F28-7C28912705BF}" type="slidenum">
              <a:rPr lang="en-US" smtClean="0"/>
              <a:t>6</a:t>
            </a:fld>
            <a:endParaRPr lang="en-US"/>
          </a:p>
        </p:txBody>
      </p:sp>
    </p:spTree>
    <p:extLst>
      <p:ext uri="{BB962C8B-B14F-4D97-AF65-F5344CB8AC3E}">
        <p14:creationId xmlns:p14="http://schemas.microsoft.com/office/powerpoint/2010/main" val="2284103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Indicators</a:t>
            </a:r>
            <a:r>
              <a:rPr lang="en-US" sz="1200" dirty="0"/>
              <a:t> are measurable elements used to assess the progress and effectiveness of a program by tracking specific, quantifiable outcomes related to its objectives. They are categorized into input, process, output, outcome, and impact indicators, each serving to monitor different aspects of a program’s implementation and results. Good indicators are specific, measurable, achievable, relevant, and time-bound. In the context of school feeding programs, examples include improvements in children's nutritional status, cognitive test scores, and school enrollment rates. Indicators are crucial for tracking progress, evaluating effectiveness, identifying gaps, informing decisions, and ensuring accountability.</a:t>
            </a:r>
            <a:endParaRPr lang="en-US" sz="1000" dirty="0"/>
          </a:p>
        </p:txBody>
      </p:sp>
      <p:sp>
        <p:nvSpPr>
          <p:cNvPr id="4" name="Slide Number Placeholder 3"/>
          <p:cNvSpPr>
            <a:spLocks noGrp="1"/>
          </p:cNvSpPr>
          <p:nvPr>
            <p:ph type="sldNum" sz="quarter" idx="5"/>
          </p:nvPr>
        </p:nvSpPr>
        <p:spPr/>
        <p:txBody>
          <a:bodyPr/>
          <a:lstStyle/>
          <a:p>
            <a:fld id="{1FA3D109-EE8D-46AA-9F28-7C28912705BF}" type="slidenum">
              <a:rPr lang="en-US" smtClean="0"/>
              <a:t>7</a:t>
            </a:fld>
            <a:endParaRPr lang="en-US"/>
          </a:p>
        </p:txBody>
      </p:sp>
    </p:spTree>
    <p:extLst>
      <p:ext uri="{BB962C8B-B14F-4D97-AF65-F5344CB8AC3E}">
        <p14:creationId xmlns:p14="http://schemas.microsoft.com/office/powerpoint/2010/main" val="8531922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A3D109-EE8D-46AA-9F28-7C28912705BF}" type="slidenum">
              <a:rPr lang="en-US" smtClean="0"/>
              <a:t>8</a:t>
            </a:fld>
            <a:endParaRPr lang="en-US"/>
          </a:p>
        </p:txBody>
      </p:sp>
    </p:spTree>
    <p:extLst>
      <p:ext uri="{BB962C8B-B14F-4D97-AF65-F5344CB8AC3E}">
        <p14:creationId xmlns:p14="http://schemas.microsoft.com/office/powerpoint/2010/main" val="2049473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FA3D109-EE8D-46AA-9F28-7C28912705BF}" type="slidenum">
              <a:rPr lang="en-US" smtClean="0"/>
              <a:t>9</a:t>
            </a:fld>
            <a:endParaRPr lang="en-US"/>
          </a:p>
        </p:txBody>
      </p:sp>
    </p:spTree>
    <p:extLst>
      <p:ext uri="{BB962C8B-B14F-4D97-AF65-F5344CB8AC3E}">
        <p14:creationId xmlns:p14="http://schemas.microsoft.com/office/powerpoint/2010/main" val="640728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B40C9-03B2-F049-7196-033DCDB827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01F33FE-7E68-99DA-73F9-24F16A2BFA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5DF2DE4-B37E-D0AE-0653-68315B304001}"/>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5" name="Footer Placeholder 4">
            <a:extLst>
              <a:ext uri="{FF2B5EF4-FFF2-40B4-BE49-F238E27FC236}">
                <a16:creationId xmlns:a16="http://schemas.microsoft.com/office/drawing/2014/main" id="{BC9D86D8-60E5-0C60-1E2A-9ACD3285AAA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189950-3BBA-1D49-2768-4E4C057A2DE3}"/>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2272629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71EB9-31A5-F48C-5CB6-0DF75688971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B3D1658-3D76-2B61-DB92-E1CE473290B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865802-3E0D-A4B4-319C-3FB4FADE9E52}"/>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5" name="Footer Placeholder 4">
            <a:extLst>
              <a:ext uri="{FF2B5EF4-FFF2-40B4-BE49-F238E27FC236}">
                <a16:creationId xmlns:a16="http://schemas.microsoft.com/office/drawing/2014/main" id="{456C0798-1C8E-ECD1-B023-280054DE3F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D4E4FF-85E8-685A-A580-B9B5588636B3}"/>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2752246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9F07D3-375D-B953-D3BE-CB6091B7FB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100F04C-CB16-A9B2-2702-26E9611BEE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03B6E8-1681-DDFA-BE40-0A050E429792}"/>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5" name="Footer Placeholder 4">
            <a:extLst>
              <a:ext uri="{FF2B5EF4-FFF2-40B4-BE49-F238E27FC236}">
                <a16:creationId xmlns:a16="http://schemas.microsoft.com/office/drawing/2014/main" id="{01516212-6DC0-B191-1F5C-5C9D4BA629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69949F-C11A-F5C9-D40A-C8769F74A154}"/>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877691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EACF9-B5E0-2DB7-93DF-C8452583E7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1CB911-62CF-4D2E-D443-C37A19C62BB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5C2C70-74DD-8B18-A9D0-CE4BF2D39695}"/>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5" name="Footer Placeholder 4">
            <a:extLst>
              <a:ext uri="{FF2B5EF4-FFF2-40B4-BE49-F238E27FC236}">
                <a16:creationId xmlns:a16="http://schemas.microsoft.com/office/drawing/2014/main" id="{899E5AED-0387-0AAC-B349-2317E4666B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C30AF-9681-01E0-BF53-578B27539A27}"/>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426942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0CC5B-00D2-EDC6-C66F-7A090C27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352ED19-28BD-032B-3018-ABD1E47A79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AB2B3F-4DB3-CAB8-AE43-0D7B45253774}"/>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5" name="Footer Placeholder 4">
            <a:extLst>
              <a:ext uri="{FF2B5EF4-FFF2-40B4-BE49-F238E27FC236}">
                <a16:creationId xmlns:a16="http://schemas.microsoft.com/office/drawing/2014/main" id="{16AEC416-A70B-94B7-55FC-28A76B55EB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079DB9-1521-D714-A60B-44B33E93BAF9}"/>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3347372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35D76-0468-9991-0106-7870821EAD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1AF164-A27B-6DDD-B09F-9BB510D132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F2985E-13D4-6E73-A81F-9BB2466AD3B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7A881C-8CA5-6C75-AD06-48FCCF15FC3D}"/>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6" name="Footer Placeholder 5">
            <a:extLst>
              <a:ext uri="{FF2B5EF4-FFF2-40B4-BE49-F238E27FC236}">
                <a16:creationId xmlns:a16="http://schemas.microsoft.com/office/drawing/2014/main" id="{3937B122-DC8B-53A9-469C-46C56CE70B6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B67521-15C4-3A61-61C7-35982026BAA5}"/>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105862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6512-2A3D-894F-7F21-C861D82AC88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80BBAF-2A26-A5B7-AFF2-968E74E53E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B5241E-52EB-2317-2846-5BF63954DEA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338525B-B1B0-AE34-C19A-FB1221F939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EA96DA-1244-5022-0621-6973E97F64A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B7745E-13DA-A4AC-4695-971B5619C1E5}"/>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8" name="Footer Placeholder 7">
            <a:extLst>
              <a:ext uri="{FF2B5EF4-FFF2-40B4-BE49-F238E27FC236}">
                <a16:creationId xmlns:a16="http://schemas.microsoft.com/office/drawing/2014/main" id="{AE84CFE2-102F-C8E9-41F1-428B2D7A9D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91A999-8BB3-1C1A-0BD8-95AFBC18350C}"/>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2720693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D9AA9-2A1E-7057-1887-D48B9F170B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4F4C20-AB38-7449-02E3-6ECEC45AA988}"/>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4" name="Footer Placeholder 3">
            <a:extLst>
              <a:ext uri="{FF2B5EF4-FFF2-40B4-BE49-F238E27FC236}">
                <a16:creationId xmlns:a16="http://schemas.microsoft.com/office/drawing/2014/main" id="{3F28D0AA-5FE2-63AB-BD01-F5F2E2FC12D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4E4E2F-1C93-957B-B016-10772C77524F}"/>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3764786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D994C3-7B28-FF61-0A99-A52A515DE17B}"/>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3" name="Footer Placeholder 2">
            <a:extLst>
              <a:ext uri="{FF2B5EF4-FFF2-40B4-BE49-F238E27FC236}">
                <a16:creationId xmlns:a16="http://schemas.microsoft.com/office/drawing/2014/main" id="{C5682E8F-BF3D-1A9A-9A77-47B59A3C0B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16ABAF-D851-8B95-E88F-C8835E0A4D15}"/>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499365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32499-E8E5-ECFE-95AE-8BBD212ADC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1BB3ACD-FF68-E495-9E35-3590A722B37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590F77B-6793-B6FA-5C25-52858490D4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A008C78-85E7-D429-3CFB-06A5A882A5C5}"/>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6" name="Footer Placeholder 5">
            <a:extLst>
              <a:ext uri="{FF2B5EF4-FFF2-40B4-BE49-F238E27FC236}">
                <a16:creationId xmlns:a16="http://schemas.microsoft.com/office/drawing/2014/main" id="{4065CDD7-AF3C-6B08-6819-5C978A384C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D440A5-62B8-F2DC-6BA3-D10907469B66}"/>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2113983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6249E-E9A2-B620-1DA9-D0B6A40553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D96A06E-CC8A-8A10-F51C-A94179A4DD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D87D453-B851-AA05-A1F0-5FE1FAF837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4FCBC0-7CC6-F879-9A39-E21E4A61F0F3}"/>
              </a:ext>
            </a:extLst>
          </p:cNvPr>
          <p:cNvSpPr>
            <a:spLocks noGrp="1"/>
          </p:cNvSpPr>
          <p:nvPr>
            <p:ph type="dt" sz="half" idx="10"/>
          </p:nvPr>
        </p:nvSpPr>
        <p:spPr/>
        <p:txBody>
          <a:bodyPr/>
          <a:lstStyle/>
          <a:p>
            <a:fld id="{A7836D86-75FF-4536-B6C6-F0AEA678C4F7}" type="datetimeFigureOut">
              <a:rPr lang="en-US" smtClean="0"/>
              <a:t>6/26/2024</a:t>
            </a:fld>
            <a:endParaRPr lang="en-US"/>
          </a:p>
        </p:txBody>
      </p:sp>
      <p:sp>
        <p:nvSpPr>
          <p:cNvPr id="6" name="Footer Placeholder 5">
            <a:extLst>
              <a:ext uri="{FF2B5EF4-FFF2-40B4-BE49-F238E27FC236}">
                <a16:creationId xmlns:a16="http://schemas.microsoft.com/office/drawing/2014/main" id="{CC58FBB6-94F4-D19A-10AC-E6DBEB3BE7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1096688-38E6-8A87-75FD-5725A5C202DF}"/>
              </a:ext>
            </a:extLst>
          </p:cNvPr>
          <p:cNvSpPr>
            <a:spLocks noGrp="1"/>
          </p:cNvSpPr>
          <p:nvPr>
            <p:ph type="sldNum" sz="quarter" idx="12"/>
          </p:nvPr>
        </p:nvSpPr>
        <p:spPr/>
        <p:txBody>
          <a:bodyPr/>
          <a:lstStyle/>
          <a:p>
            <a:fld id="{A501C915-B9C1-4ADE-BA5E-DE6336E36963}" type="slidenum">
              <a:rPr lang="en-US" smtClean="0"/>
              <a:t>‹#›</a:t>
            </a:fld>
            <a:endParaRPr lang="en-US"/>
          </a:p>
        </p:txBody>
      </p:sp>
    </p:spTree>
    <p:extLst>
      <p:ext uri="{BB962C8B-B14F-4D97-AF65-F5344CB8AC3E}">
        <p14:creationId xmlns:p14="http://schemas.microsoft.com/office/powerpoint/2010/main" val="13050869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086167-D0EC-0B15-6297-15F0910559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BFCECCA-72C1-EB39-34BC-20758A89B4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5F7934-FF0B-531B-C86C-89E5CB4D903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836D86-75FF-4536-B6C6-F0AEA678C4F7}" type="datetimeFigureOut">
              <a:rPr lang="en-US" smtClean="0"/>
              <a:t>6/26/2024</a:t>
            </a:fld>
            <a:endParaRPr lang="en-US"/>
          </a:p>
        </p:txBody>
      </p:sp>
      <p:sp>
        <p:nvSpPr>
          <p:cNvPr id="5" name="Footer Placeholder 4">
            <a:extLst>
              <a:ext uri="{FF2B5EF4-FFF2-40B4-BE49-F238E27FC236}">
                <a16:creationId xmlns:a16="http://schemas.microsoft.com/office/drawing/2014/main" id="{B2E4628B-5533-113B-9A9A-C1BBDB4609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D9AF4F2-2CE2-114A-2634-1C3773F967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01C915-B9C1-4ADE-BA5E-DE6336E36963}" type="slidenum">
              <a:rPr lang="en-US" smtClean="0"/>
              <a:t>‹#›</a:t>
            </a:fld>
            <a:endParaRPr lang="en-US"/>
          </a:p>
        </p:txBody>
      </p:sp>
    </p:spTree>
    <p:extLst>
      <p:ext uri="{BB962C8B-B14F-4D97-AF65-F5344CB8AC3E}">
        <p14:creationId xmlns:p14="http://schemas.microsoft.com/office/powerpoint/2010/main" val="3088842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A510171-4C9D-593C-753D-C9D282399179}"/>
              </a:ext>
            </a:extLst>
          </p:cNvPr>
          <p:cNvSpPr>
            <a:spLocks noGrp="1"/>
          </p:cNvSpPr>
          <p:nvPr>
            <p:ph type="ctrTitle"/>
          </p:nvPr>
        </p:nvSpPr>
        <p:spPr>
          <a:xfrm>
            <a:off x="107080" y="323951"/>
            <a:ext cx="6043078" cy="4852053"/>
          </a:xfrm>
        </p:spPr>
        <p:txBody>
          <a:bodyPr anchor="b">
            <a:noAutofit/>
          </a:bodyPr>
          <a:lstStyle/>
          <a:p>
            <a:pPr algn="l"/>
            <a:r>
              <a:rPr lang="en-US" sz="4400" b="1" dirty="0">
                <a:solidFill>
                  <a:srgbClr val="FFFFFF"/>
                </a:solidFill>
              </a:rPr>
              <a:t>A Practical Approach to Designing a Monitoring and Evaluation Framework to Improve Nutritional Values, Cognitive Development and Increasing School Enrollments.</a:t>
            </a:r>
            <a:endParaRPr lang="en-US" sz="3600" b="1" dirty="0">
              <a:solidFill>
                <a:srgbClr val="FFFFFF"/>
              </a:solidFill>
            </a:endParaRPr>
          </a:p>
        </p:txBody>
      </p:sp>
      <p:sp>
        <p:nvSpPr>
          <p:cNvPr id="82" name="Rectangle 81">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lue letters on a white background&#10;&#10;Description automatically generated">
            <a:extLst>
              <a:ext uri="{FF2B5EF4-FFF2-40B4-BE49-F238E27FC236}">
                <a16:creationId xmlns:a16="http://schemas.microsoft.com/office/drawing/2014/main" id="{3ED0E258-BDC1-9B75-64B4-B94C7850933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0559" y="3025056"/>
            <a:ext cx="3737164" cy="822175"/>
          </a:xfrm>
          <a:prstGeom prst="rect">
            <a:avLst/>
          </a:prstGeom>
        </p:spPr>
      </p:pic>
      <p:pic>
        <p:nvPicPr>
          <p:cNvPr id="3" name="Picture 2" descr="A logo of a company">
            <a:extLst>
              <a:ext uri="{FF2B5EF4-FFF2-40B4-BE49-F238E27FC236}">
                <a16:creationId xmlns:a16="http://schemas.microsoft.com/office/drawing/2014/main" id="{BF6E45DD-50C6-DDDB-158E-A53F04ED8F1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651" y="5216240"/>
            <a:ext cx="3212716" cy="2265358"/>
          </a:xfrm>
          <a:prstGeom prst="rect">
            <a:avLst/>
          </a:prstGeom>
        </p:spPr>
      </p:pic>
    </p:spTree>
    <p:extLst>
      <p:ext uri="{BB962C8B-B14F-4D97-AF65-F5344CB8AC3E}">
        <p14:creationId xmlns:p14="http://schemas.microsoft.com/office/powerpoint/2010/main" val="961023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3057" y="2501985"/>
            <a:ext cx="3997949" cy="1153532"/>
          </a:xfrm>
        </p:spPr>
        <p:txBody>
          <a:bodyPr vert="horz" lIns="91440" tIns="45720" rIns="91440" bIns="45720" rtlCol="0" anchor="b">
            <a:noAutofit/>
          </a:bodyPr>
          <a:lstStyle/>
          <a:p>
            <a:r>
              <a:rPr lang="en-US" sz="4000" kern="1200" dirty="0">
                <a:solidFill>
                  <a:srgbClr val="FFFFFF"/>
                </a:solidFill>
                <a:latin typeface="+mj-lt"/>
                <a:ea typeface="+mj-ea"/>
                <a:cs typeface="+mj-cs"/>
              </a:rPr>
              <a:t>Reporting and Feedback</a:t>
            </a: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096499" y="664419"/>
            <a:ext cx="7360729" cy="5529162"/>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1. Reports</a:t>
            </a:r>
          </a:p>
          <a:p>
            <a:pPr lvl="1"/>
            <a:r>
              <a:rPr lang="en-US" sz="3200" dirty="0"/>
              <a:t>Regular Progress Reports</a:t>
            </a:r>
          </a:p>
          <a:p>
            <a:pPr lvl="1"/>
            <a:r>
              <a:rPr lang="en-US" sz="3200" dirty="0"/>
              <a:t>Evaluation Reports</a:t>
            </a:r>
          </a:p>
          <a:p>
            <a:pPr lvl="1"/>
            <a:r>
              <a:rPr lang="en-US" sz="3200" dirty="0"/>
              <a:t>Impact Analysis.</a:t>
            </a:r>
          </a:p>
          <a:p>
            <a:pPr marL="0" indent="0">
              <a:buNone/>
            </a:pPr>
            <a:endParaRPr lang="en-US" sz="3200" dirty="0"/>
          </a:p>
          <a:p>
            <a:pPr marL="0" indent="0">
              <a:buNone/>
            </a:pPr>
            <a:r>
              <a:rPr lang="en-US" sz="3200" dirty="0"/>
              <a:t>2. Feedback Mechanisms</a:t>
            </a:r>
          </a:p>
          <a:p>
            <a:pPr lvl="1"/>
            <a:r>
              <a:rPr lang="en-US" sz="3200" dirty="0"/>
              <a:t>Stakeholder Engagements</a:t>
            </a:r>
          </a:p>
          <a:p>
            <a:pPr lvl="1"/>
            <a:r>
              <a:rPr lang="en-US" sz="3200" dirty="0"/>
              <a:t>Community Feedback Sessions</a:t>
            </a:r>
          </a:p>
          <a:p>
            <a:pPr lvl="1"/>
            <a:r>
              <a:rPr lang="en-US" sz="3200" dirty="0"/>
              <a:t>Feedback Survey</a:t>
            </a:r>
          </a:p>
        </p:txBody>
      </p:sp>
    </p:spTree>
    <p:extLst>
      <p:ext uri="{BB962C8B-B14F-4D97-AF65-F5344CB8AC3E}">
        <p14:creationId xmlns:p14="http://schemas.microsoft.com/office/powerpoint/2010/main" val="3600089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3057" y="2501985"/>
            <a:ext cx="3997949" cy="1153532"/>
          </a:xfrm>
        </p:spPr>
        <p:txBody>
          <a:bodyPr vert="horz" lIns="91440" tIns="45720" rIns="91440" bIns="45720" rtlCol="0" anchor="b">
            <a:noAutofit/>
          </a:bodyPr>
          <a:lstStyle/>
          <a:p>
            <a:r>
              <a:rPr lang="en-US" sz="4000" kern="1200" dirty="0">
                <a:solidFill>
                  <a:srgbClr val="FFFFFF"/>
                </a:solidFill>
                <a:latin typeface="+mj-lt"/>
                <a:ea typeface="+mj-ea"/>
                <a:cs typeface="+mj-cs"/>
              </a:rPr>
              <a:t>Implementing the Findings</a:t>
            </a: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268222" y="829056"/>
            <a:ext cx="7460481" cy="5474208"/>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1. Decision-Making</a:t>
            </a:r>
          </a:p>
          <a:p>
            <a:pPr lvl="1"/>
            <a:r>
              <a:rPr lang="en-US" sz="3200" dirty="0"/>
              <a:t>Policy Adjustment</a:t>
            </a:r>
          </a:p>
          <a:p>
            <a:pPr lvl="1"/>
            <a:r>
              <a:rPr lang="en-US" sz="3200" dirty="0"/>
              <a:t>Programme Modifications</a:t>
            </a:r>
          </a:p>
          <a:p>
            <a:pPr lvl="1"/>
            <a:r>
              <a:rPr lang="en-US" sz="3200" dirty="0"/>
              <a:t>Resource Allocation.</a:t>
            </a:r>
          </a:p>
          <a:p>
            <a:pPr marL="0" indent="0">
              <a:buNone/>
            </a:pPr>
            <a:endParaRPr lang="en-US" sz="3200" dirty="0"/>
          </a:p>
          <a:p>
            <a:pPr marL="0" indent="0">
              <a:buNone/>
            </a:pPr>
            <a:r>
              <a:rPr lang="en-US" sz="3200" dirty="0"/>
              <a:t>2. Continuous Improvement</a:t>
            </a:r>
          </a:p>
          <a:p>
            <a:pPr lvl="1"/>
            <a:r>
              <a:rPr lang="en-US" sz="3200" dirty="0"/>
              <a:t>Learning from Findings</a:t>
            </a:r>
          </a:p>
          <a:p>
            <a:pPr lvl="1"/>
            <a:r>
              <a:rPr lang="en-US" sz="3200" dirty="0"/>
              <a:t>Implementing Best Practices</a:t>
            </a:r>
          </a:p>
          <a:p>
            <a:pPr lvl="1"/>
            <a:r>
              <a:rPr lang="en-US" sz="3200" dirty="0"/>
              <a:t>Continuously Addressing Gaps and Challenges</a:t>
            </a:r>
          </a:p>
        </p:txBody>
      </p:sp>
    </p:spTree>
    <p:extLst>
      <p:ext uri="{BB962C8B-B14F-4D97-AF65-F5344CB8AC3E}">
        <p14:creationId xmlns:p14="http://schemas.microsoft.com/office/powerpoint/2010/main" val="181490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3057" y="2826327"/>
            <a:ext cx="3997949" cy="829190"/>
          </a:xfrm>
        </p:spPr>
        <p:txBody>
          <a:bodyPr vert="horz" lIns="91440" tIns="45720" rIns="91440" bIns="45720" rtlCol="0" anchor="b">
            <a:noAutofit/>
          </a:bodyPr>
          <a:lstStyle/>
          <a:p>
            <a:r>
              <a:rPr lang="en-US" sz="4000" dirty="0">
                <a:solidFill>
                  <a:srgbClr val="FFFFFF"/>
                </a:solidFill>
              </a:rPr>
              <a:t>Breakout Activity</a:t>
            </a:r>
            <a:endParaRPr lang="en-US" sz="4000" kern="1200" dirty="0">
              <a:solidFill>
                <a:srgbClr val="FFFFFF"/>
              </a:solidFill>
              <a:latin typeface="+mj-lt"/>
              <a:ea typeface="+mj-ea"/>
              <a:cs typeface="+mj-cs"/>
            </a:endParaRP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221018" y="4147127"/>
            <a:ext cx="7886834" cy="251690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Requirements</a:t>
            </a:r>
          </a:p>
          <a:p>
            <a:pPr marL="457200" indent="-457200">
              <a:buAutoNum type="arabicPeriod"/>
            </a:pPr>
            <a:r>
              <a:rPr lang="en-US" sz="2000" dirty="0"/>
              <a:t>Goal Setting (Consider the SMART framework)</a:t>
            </a:r>
          </a:p>
          <a:p>
            <a:pPr marL="457200" indent="-457200">
              <a:buAutoNum type="arabicPeriod"/>
            </a:pPr>
            <a:r>
              <a:rPr lang="en-US" sz="2000" dirty="0"/>
              <a:t>Develop Indicators (KPIs)</a:t>
            </a:r>
          </a:p>
          <a:p>
            <a:pPr marL="457200" indent="-457200">
              <a:buAutoNum type="arabicPeriod"/>
            </a:pPr>
            <a:r>
              <a:rPr lang="en-US" sz="2000" dirty="0"/>
              <a:t>Define a Data Collection Method.</a:t>
            </a:r>
          </a:p>
          <a:p>
            <a:pPr marL="457200" indent="-457200">
              <a:buAutoNum type="arabicPeriod"/>
            </a:pPr>
            <a:r>
              <a:rPr lang="en-US" sz="2000" dirty="0"/>
              <a:t>Determine your Data Collection Methods</a:t>
            </a:r>
          </a:p>
          <a:p>
            <a:pPr marL="457200" indent="-457200">
              <a:buAutoNum type="arabicPeriod"/>
            </a:pPr>
            <a:r>
              <a:rPr lang="en-US" sz="2000" dirty="0"/>
              <a:t>Identify Data Analysis Tools</a:t>
            </a:r>
          </a:p>
          <a:p>
            <a:pPr marL="457200" indent="-457200">
              <a:buAutoNum type="arabicPeriod"/>
            </a:pPr>
            <a:endParaRPr lang="en-US" sz="2400" dirty="0"/>
          </a:p>
          <a:p>
            <a:pPr marL="0" indent="0">
              <a:buNone/>
            </a:pPr>
            <a:endParaRPr lang="en-US" sz="2400" dirty="0"/>
          </a:p>
        </p:txBody>
      </p:sp>
      <p:sp>
        <p:nvSpPr>
          <p:cNvPr id="3" name="Subtitle 2">
            <a:extLst>
              <a:ext uri="{FF2B5EF4-FFF2-40B4-BE49-F238E27FC236}">
                <a16:creationId xmlns:a16="http://schemas.microsoft.com/office/drawing/2014/main" id="{046FDE5F-42BA-3D5A-B900-A1DA50EA38D1}"/>
              </a:ext>
            </a:extLst>
          </p:cNvPr>
          <p:cNvSpPr txBox="1">
            <a:spLocks/>
          </p:cNvSpPr>
          <p:nvPr/>
        </p:nvSpPr>
        <p:spPr>
          <a:xfrm>
            <a:off x="4221018" y="120072"/>
            <a:ext cx="7786255" cy="3943927"/>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u="sng" dirty="0"/>
              <a:t>Case Study</a:t>
            </a:r>
          </a:p>
          <a:p>
            <a:pPr marL="0" indent="0" algn="just">
              <a:buNone/>
            </a:pPr>
            <a:r>
              <a:rPr lang="en-US" sz="2200" dirty="0"/>
              <a:t>In a rural region in Nigeria, the local government initiated a programme called "Healthy Minds, Bright Futures" aimed at improving the nutritional status of children, enhancing their cognitive development, and increasing school enrollments. The program targeted 20 schools with a total of 5,000 pupils aged 6-14 years.</a:t>
            </a:r>
          </a:p>
          <a:p>
            <a:pPr marL="0" indent="0" algn="ctr">
              <a:buNone/>
            </a:pPr>
            <a:r>
              <a:rPr lang="en-US" sz="2200" u="sng" dirty="0"/>
              <a:t>Goals</a:t>
            </a:r>
          </a:p>
          <a:p>
            <a:pPr marL="457200" indent="-457200" algn="just">
              <a:buFont typeface="+mj-lt"/>
              <a:buAutoNum type="arabicPeriod"/>
            </a:pPr>
            <a:r>
              <a:rPr lang="en-US" sz="2200" dirty="0"/>
              <a:t>Improve the nutritional status.</a:t>
            </a:r>
          </a:p>
          <a:p>
            <a:pPr marL="457200" indent="-457200" algn="just">
              <a:buFont typeface="+mj-lt"/>
              <a:buAutoNum type="arabicPeriod"/>
            </a:pPr>
            <a:r>
              <a:rPr lang="en-US" sz="2200" dirty="0"/>
              <a:t>Enhance cognitive development.</a:t>
            </a:r>
          </a:p>
          <a:p>
            <a:pPr marL="457200" indent="-457200" algn="just">
              <a:buFont typeface="+mj-lt"/>
              <a:buAutoNum type="arabicPeriod"/>
            </a:pPr>
            <a:r>
              <a:rPr lang="en-US" sz="2200" dirty="0"/>
              <a:t>Increase school enrollments and attendance rates.</a:t>
            </a:r>
          </a:p>
        </p:txBody>
      </p:sp>
    </p:spTree>
    <p:extLst>
      <p:ext uri="{BB962C8B-B14F-4D97-AF65-F5344CB8AC3E}">
        <p14:creationId xmlns:p14="http://schemas.microsoft.com/office/powerpoint/2010/main" val="42781493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593889" y="2826327"/>
            <a:ext cx="3401003" cy="829190"/>
          </a:xfrm>
        </p:spPr>
        <p:txBody>
          <a:bodyPr vert="horz" lIns="91440" tIns="45720" rIns="91440" bIns="45720" rtlCol="0" anchor="b">
            <a:noAutofit/>
          </a:bodyPr>
          <a:lstStyle/>
          <a:p>
            <a:r>
              <a:rPr lang="en-US" dirty="0">
                <a:solidFill>
                  <a:srgbClr val="FFFFFF"/>
                </a:solidFill>
              </a:rPr>
              <a:t>Summary</a:t>
            </a:r>
            <a:endParaRPr lang="en-US" kern="1200" dirty="0">
              <a:solidFill>
                <a:srgbClr val="FFFFFF"/>
              </a:solidFill>
              <a:latin typeface="+mj-lt"/>
              <a:ea typeface="+mj-ea"/>
              <a:cs typeface="+mj-cs"/>
            </a:endParaRPr>
          </a:p>
        </p:txBody>
      </p:sp>
      <p:sp>
        <p:nvSpPr>
          <p:cNvPr id="5" name="Subtitle 2">
            <a:extLst>
              <a:ext uri="{FF2B5EF4-FFF2-40B4-BE49-F238E27FC236}">
                <a16:creationId xmlns:a16="http://schemas.microsoft.com/office/drawing/2014/main" id="{8F2A46D7-4426-2F8F-6DA8-1FE5E3EA4F4F}"/>
              </a:ext>
            </a:extLst>
          </p:cNvPr>
          <p:cNvSpPr txBox="1">
            <a:spLocks/>
          </p:cNvSpPr>
          <p:nvPr/>
        </p:nvSpPr>
        <p:spPr>
          <a:xfrm>
            <a:off x="4169968" y="375786"/>
            <a:ext cx="7886834" cy="1566136"/>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Importance of M&amp;E</a:t>
            </a:r>
          </a:p>
          <a:p>
            <a:pPr marL="457200" indent="-457200">
              <a:buAutoNum type="arabicPeriod"/>
            </a:pPr>
            <a:r>
              <a:rPr lang="en-US" sz="2000" dirty="0"/>
              <a:t>Essential for systematically tracking progress and identifying gaps.</a:t>
            </a:r>
          </a:p>
          <a:p>
            <a:pPr marL="457200" indent="-457200">
              <a:buAutoNum type="arabicPeriod"/>
            </a:pPr>
            <a:r>
              <a:rPr lang="en-US" sz="2000" dirty="0"/>
              <a:t>Supports data-driven decision-making to enhance programme effectiveness.</a:t>
            </a:r>
            <a:endParaRPr lang="en-US" dirty="0"/>
          </a:p>
        </p:txBody>
      </p:sp>
      <p:sp>
        <p:nvSpPr>
          <p:cNvPr id="6" name="Subtitle 2">
            <a:extLst>
              <a:ext uri="{FF2B5EF4-FFF2-40B4-BE49-F238E27FC236}">
                <a16:creationId xmlns:a16="http://schemas.microsoft.com/office/drawing/2014/main" id="{B6C2B659-6480-80D1-F129-F5BF49B0C338}"/>
              </a:ext>
            </a:extLst>
          </p:cNvPr>
          <p:cNvSpPr txBox="1">
            <a:spLocks/>
          </p:cNvSpPr>
          <p:nvPr/>
        </p:nvSpPr>
        <p:spPr>
          <a:xfrm>
            <a:off x="4210751" y="2503530"/>
            <a:ext cx="7886834" cy="4076379"/>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Key components of M&amp;E Frameworks</a:t>
            </a:r>
          </a:p>
          <a:p>
            <a:pPr marL="457200" indent="-457200">
              <a:buAutoNum type="arabicPeriod"/>
            </a:pPr>
            <a:r>
              <a:rPr lang="en-US" sz="2000" dirty="0"/>
              <a:t>Setting SMART Goals: Specific, Measurable, Achievable, Relevant, Time-bound.</a:t>
            </a:r>
          </a:p>
          <a:p>
            <a:pPr marL="457200" indent="-457200">
              <a:buAutoNum type="arabicPeriod"/>
            </a:pPr>
            <a:r>
              <a:rPr lang="en-US" sz="2000" dirty="0"/>
              <a:t>Indicators: Nutritional, cognitive, enrollment metrics, etc.</a:t>
            </a:r>
          </a:p>
          <a:p>
            <a:pPr marL="457200" indent="-457200">
              <a:buAutoNum type="arabicPeriod"/>
            </a:pPr>
            <a:r>
              <a:rPr lang="en-US" sz="2000" dirty="0"/>
              <a:t>Data Collection Methods: Surveys, health assessments, school records.</a:t>
            </a:r>
          </a:p>
          <a:p>
            <a:pPr marL="457200" indent="-457200">
              <a:buAutoNum type="arabicPeriod"/>
            </a:pPr>
            <a:r>
              <a:rPr lang="en-US" sz="2000" dirty="0"/>
              <a:t>Data Analysis: Statistical, comparative, trend analysis.</a:t>
            </a:r>
          </a:p>
          <a:p>
            <a:pPr marL="457200" indent="-457200">
              <a:buAutoNum type="arabicPeriod"/>
            </a:pPr>
            <a:r>
              <a:rPr lang="en-US" sz="2000" dirty="0"/>
              <a:t>Reporting and Feedback: Regular reports, stakeholder feedback sessions.</a:t>
            </a:r>
          </a:p>
          <a:p>
            <a:pPr marL="457200" indent="-457200">
              <a:buAutoNum type="arabicPeriod"/>
            </a:pPr>
            <a:r>
              <a:rPr lang="en-US" sz="2000" dirty="0"/>
              <a:t>Utilization of Findings: Policy adjustments, program modifications, resource allocation.</a:t>
            </a:r>
            <a:endParaRPr lang="en-US" dirty="0"/>
          </a:p>
        </p:txBody>
      </p:sp>
    </p:spTree>
    <p:extLst>
      <p:ext uri="{BB962C8B-B14F-4D97-AF65-F5344CB8AC3E}">
        <p14:creationId xmlns:p14="http://schemas.microsoft.com/office/powerpoint/2010/main" val="4176256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8555C5B3-193A-4749-9AFD-682E53CDDE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2EAE06A6-F76A-41C9-827A-C561B00448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3"/>
            <a:ext cx="12192000" cy="6858000"/>
          </a:xfrm>
          <a:prstGeom prst="rect">
            <a:avLst/>
          </a:prstGeom>
          <a:gradFill>
            <a:gsLst>
              <a:gs pos="0">
                <a:srgbClr val="000000"/>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89F9D4E8-0639-444B-949B-9518585061A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80861" y="0"/>
            <a:ext cx="7661934" cy="6858000"/>
          </a:xfrm>
          <a:prstGeom prst="rect">
            <a:avLst/>
          </a:prstGeom>
          <a:gradFill>
            <a:gsLst>
              <a:gs pos="0">
                <a:schemeClr val="accent1">
                  <a:lumMod val="75000"/>
                  <a:alpha val="45000"/>
                </a:schemeClr>
              </a:gs>
              <a:gs pos="100000">
                <a:srgbClr val="000000">
                  <a:alpha val="29000"/>
                </a:srgb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a:extLst>
              <a:ext uri="{FF2B5EF4-FFF2-40B4-BE49-F238E27FC236}">
                <a16:creationId xmlns:a16="http://schemas.microsoft.com/office/drawing/2014/main" id="{7E3DA7A2-ED70-4BBA-AB72-00AD461FA4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80862" y="-6"/>
            <a:ext cx="11711138" cy="6410334"/>
          </a:xfrm>
          <a:prstGeom prst="rect">
            <a:avLst/>
          </a:prstGeom>
          <a:gradFill>
            <a:gsLst>
              <a:gs pos="0">
                <a:schemeClr val="accent1">
                  <a:alpha val="0"/>
                </a:schemeClr>
              </a:gs>
              <a:gs pos="100000">
                <a:srgbClr val="000000">
                  <a:alpha val="41000"/>
                </a:srgbClr>
              </a:gs>
            </a:gsLst>
            <a:lin ang="18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A510171-4C9D-593C-753D-C9D282399179}"/>
              </a:ext>
            </a:extLst>
          </p:cNvPr>
          <p:cNvSpPr>
            <a:spLocks noGrp="1"/>
          </p:cNvSpPr>
          <p:nvPr>
            <p:ph type="ctrTitle"/>
          </p:nvPr>
        </p:nvSpPr>
        <p:spPr>
          <a:xfrm>
            <a:off x="469407" y="1580253"/>
            <a:ext cx="2390493" cy="1423191"/>
          </a:xfrm>
        </p:spPr>
        <p:txBody>
          <a:bodyPr anchor="b">
            <a:normAutofit fontScale="90000"/>
          </a:bodyPr>
          <a:lstStyle/>
          <a:p>
            <a:pPr algn="l"/>
            <a:r>
              <a:rPr lang="en-US" sz="4100" b="1" dirty="0">
                <a:solidFill>
                  <a:srgbClr val="FFFFFF"/>
                </a:solidFill>
              </a:rPr>
              <a:t>Thank you.</a:t>
            </a:r>
            <a:br>
              <a:rPr lang="en-US" sz="4100" b="1" dirty="0">
                <a:solidFill>
                  <a:srgbClr val="FFFFFF"/>
                </a:solidFill>
              </a:rPr>
            </a:br>
            <a:br>
              <a:rPr lang="en-US" sz="4100" b="1" dirty="0">
                <a:solidFill>
                  <a:srgbClr val="FFFFFF"/>
                </a:solidFill>
              </a:rPr>
            </a:br>
            <a:r>
              <a:rPr lang="en-US" sz="3100" b="1" dirty="0">
                <a:solidFill>
                  <a:srgbClr val="FFFFFF"/>
                </a:solidFill>
              </a:rPr>
              <a:t>Q &amp; A</a:t>
            </a:r>
            <a:endParaRPr lang="en-US" sz="4100" b="1" dirty="0">
              <a:solidFill>
                <a:srgbClr val="FFFFFF"/>
              </a:solidFill>
            </a:endParaRPr>
          </a:p>
        </p:txBody>
      </p:sp>
      <p:sp>
        <p:nvSpPr>
          <p:cNvPr id="82" name="Rectangle 81">
            <a:extLst>
              <a:ext uri="{FF2B5EF4-FFF2-40B4-BE49-F238E27FC236}">
                <a16:creationId xmlns:a16="http://schemas.microsoft.com/office/drawing/2014/main" id="{FC485432-3647-4218-B5D3-15D3FA222B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4844797" y="-489206"/>
            <a:ext cx="2502408" cy="12191998"/>
          </a:xfrm>
          <a:prstGeom prst="rect">
            <a:avLst/>
          </a:prstGeom>
          <a:gradFill>
            <a:gsLst>
              <a:gs pos="0">
                <a:schemeClr val="accent1">
                  <a:alpha val="24000"/>
                </a:schemeClr>
              </a:gs>
              <a:gs pos="78000">
                <a:schemeClr val="accent1">
                  <a:lumMod val="50000"/>
                  <a:alpha val="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Oval 83">
            <a:extLst>
              <a:ext uri="{FF2B5EF4-FFF2-40B4-BE49-F238E27FC236}">
                <a16:creationId xmlns:a16="http://schemas.microsoft.com/office/drawing/2014/main" id="{F4AFDDCA-6ABA-4D23-8A5C-1BF0F43081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90589" y="1062544"/>
            <a:ext cx="4756162" cy="475616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Blue letters on a white background&#10;&#10;Description automatically generated">
            <a:extLst>
              <a:ext uri="{FF2B5EF4-FFF2-40B4-BE49-F238E27FC236}">
                <a16:creationId xmlns:a16="http://schemas.microsoft.com/office/drawing/2014/main" id="{2D319A09-5A6F-1399-159D-24A1F58688E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20559" y="3025056"/>
            <a:ext cx="3737164" cy="822175"/>
          </a:xfrm>
          <a:prstGeom prst="rect">
            <a:avLst/>
          </a:prstGeom>
        </p:spPr>
      </p:pic>
      <p:pic>
        <p:nvPicPr>
          <p:cNvPr id="12" name="Picture 11" descr="A logo of a company">
            <a:extLst>
              <a:ext uri="{FF2B5EF4-FFF2-40B4-BE49-F238E27FC236}">
                <a16:creationId xmlns:a16="http://schemas.microsoft.com/office/drawing/2014/main" id="{A6C34B6C-0D1F-4B8D-E95D-5B6FF8A6B6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1919" y="4592642"/>
            <a:ext cx="3212716" cy="2265358"/>
          </a:xfrm>
          <a:prstGeom prst="rect">
            <a:avLst/>
          </a:prstGeom>
        </p:spPr>
      </p:pic>
    </p:spTree>
    <p:extLst>
      <p:ext uri="{BB962C8B-B14F-4D97-AF65-F5344CB8AC3E}">
        <p14:creationId xmlns:p14="http://schemas.microsoft.com/office/powerpoint/2010/main" val="3720270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184864" y="2725445"/>
            <a:ext cx="3668088" cy="1018088"/>
          </a:xfrm>
        </p:spPr>
        <p:txBody>
          <a:bodyPr vert="horz" lIns="91440" tIns="45720" rIns="91440" bIns="45720" rtlCol="0" anchor="b">
            <a:normAutofit/>
          </a:bodyPr>
          <a:lstStyle/>
          <a:p>
            <a:r>
              <a:rPr lang="en-US" sz="5400" kern="1200" dirty="0">
                <a:solidFill>
                  <a:srgbClr val="FFFFFF"/>
                </a:solidFill>
                <a:latin typeface="+mj-lt"/>
                <a:ea typeface="+mj-ea"/>
                <a:cs typeface="+mj-cs"/>
              </a:rPr>
              <a:t>Introduction</a:t>
            </a:r>
          </a:p>
        </p:txBody>
      </p:sp>
      <p:sp>
        <p:nvSpPr>
          <p:cNvPr id="5" name="TextBox 4">
            <a:extLst>
              <a:ext uri="{FF2B5EF4-FFF2-40B4-BE49-F238E27FC236}">
                <a16:creationId xmlns:a16="http://schemas.microsoft.com/office/drawing/2014/main" id="{48023995-BCF5-20AA-76F3-EAF0CC18D55F}"/>
              </a:ext>
            </a:extLst>
          </p:cNvPr>
          <p:cNvSpPr txBox="1"/>
          <p:nvPr/>
        </p:nvSpPr>
        <p:spPr>
          <a:xfrm>
            <a:off x="4222690" y="233372"/>
            <a:ext cx="7679443" cy="6370975"/>
          </a:xfrm>
          <a:prstGeom prst="rect">
            <a:avLst/>
          </a:prstGeom>
          <a:noFill/>
        </p:spPr>
        <p:txBody>
          <a:bodyPr wrap="square">
            <a:spAutoFit/>
          </a:bodyPr>
          <a:lstStyle/>
          <a:p>
            <a:pPr algn="just"/>
            <a:r>
              <a:rPr lang="en-US" sz="2400" dirty="0"/>
              <a:t>This presentation explores the crucial role of robust M&amp;E frameworks in tracking progress, identifying gaps, and making data-driven decisions to enhance school feeding programme. </a:t>
            </a:r>
          </a:p>
          <a:p>
            <a:pPr algn="just"/>
            <a:endParaRPr lang="en-US" sz="2400" dirty="0"/>
          </a:p>
          <a:p>
            <a:pPr algn="just"/>
            <a:r>
              <a:rPr lang="en-US" sz="2400" dirty="0"/>
              <a:t>By setting SMART goals, identifying relevant indicators, using effective data collection methods, and implementing findings for continuous improvement, we will learn to create frameworks that support AUDA-NEPAD's vision of sustainable school feeding initiatives. </a:t>
            </a:r>
          </a:p>
          <a:p>
            <a:pPr algn="just"/>
            <a:endParaRPr lang="en-US" sz="2400" dirty="0"/>
          </a:p>
          <a:p>
            <a:pPr algn="just"/>
            <a:r>
              <a:rPr lang="en-US" sz="2400" dirty="0"/>
              <a:t>The focus will be on improving nutritional values, cognitive development, and educational outcomes, contributing to broader goals of enhancing food security, nutrition, and school attendance. This interactive workshop requires active participation, discussions, and practical application through hands-on activities and case studies.</a:t>
            </a:r>
          </a:p>
        </p:txBody>
      </p:sp>
    </p:spTree>
    <p:extLst>
      <p:ext uri="{BB962C8B-B14F-4D97-AF65-F5344CB8AC3E}">
        <p14:creationId xmlns:p14="http://schemas.microsoft.com/office/powerpoint/2010/main" val="1469990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animEffect transition="in" filter="fade">
                                      <p:cBhvr>
                                        <p:cTn id="21" dur="1000"/>
                                        <p:tgtEl>
                                          <p:spTgt spid="5">
                                            <p:txEl>
                                              <p:pRg st="4" end="4"/>
                                            </p:txEl>
                                          </p:spTgt>
                                        </p:tgtEl>
                                      </p:cBhvr>
                                    </p:animEffect>
                                    <p:anim calcmode="lin" valueType="num">
                                      <p:cBhvr>
                                        <p:cTn id="22"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92363" y="2323012"/>
            <a:ext cx="3160088" cy="1472368"/>
          </a:xfrm>
        </p:spPr>
        <p:txBody>
          <a:bodyPr vert="horz" lIns="91440" tIns="45720" rIns="91440" bIns="45720" rtlCol="0" anchor="b">
            <a:normAutofit/>
          </a:bodyPr>
          <a:lstStyle/>
          <a:p>
            <a:r>
              <a:rPr lang="en-US" sz="4800" kern="1200" dirty="0">
                <a:solidFill>
                  <a:srgbClr val="FFFFFF"/>
                </a:solidFill>
                <a:latin typeface="+mj-lt"/>
                <a:ea typeface="+mj-ea"/>
                <a:cs typeface="+mj-cs"/>
              </a:rPr>
              <a:t>Key Objectives</a:t>
            </a: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181298" y="1547923"/>
            <a:ext cx="7590467" cy="3022547"/>
          </a:xfrm>
          <a:prstGeom prst="rect">
            <a:avLst/>
          </a:prstGeom>
        </p:spPr>
        <p:txBody>
          <a:bodyPr vert="horz" lIns="91440" tIns="45720" rIns="91440" bIns="45720" rtlCol="0" anchor="ct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endParaRPr lang="en-US" sz="2400" dirty="0"/>
          </a:p>
          <a:p>
            <a:pPr marL="457200" indent="-457200"/>
            <a:r>
              <a:rPr lang="en-US" sz="3200" dirty="0"/>
              <a:t>Understand the importance of monitoring and evaluation</a:t>
            </a:r>
          </a:p>
          <a:p>
            <a:endParaRPr lang="en-US" sz="3200" dirty="0"/>
          </a:p>
          <a:p>
            <a:pPr marL="457200" indent="-457200"/>
            <a:r>
              <a:rPr lang="en-US" sz="3200" dirty="0"/>
              <a:t>Gain the practical steps for designing an efficient monitoring and evaluation framework.</a:t>
            </a:r>
          </a:p>
        </p:txBody>
      </p:sp>
    </p:spTree>
    <p:extLst>
      <p:ext uri="{BB962C8B-B14F-4D97-AF65-F5344CB8AC3E}">
        <p14:creationId xmlns:p14="http://schemas.microsoft.com/office/powerpoint/2010/main" val="29688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0" y="2812314"/>
            <a:ext cx="3997949" cy="703313"/>
          </a:xfrm>
        </p:spPr>
        <p:txBody>
          <a:bodyPr vert="horz" lIns="91440" tIns="45720" rIns="91440" bIns="45720" rtlCol="0" anchor="b">
            <a:noAutofit/>
          </a:bodyPr>
          <a:lstStyle/>
          <a:p>
            <a:r>
              <a:rPr lang="en-US" kern="1200" dirty="0">
                <a:solidFill>
                  <a:srgbClr val="FFFFFF"/>
                </a:solidFill>
                <a:latin typeface="+mj-lt"/>
                <a:ea typeface="+mj-ea"/>
                <a:cs typeface="+mj-cs"/>
              </a:rPr>
              <a:t>Purpose of M&amp;E</a:t>
            </a: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066367" y="798859"/>
            <a:ext cx="7445502" cy="4730225"/>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3200" dirty="0"/>
              <a:t>Purpose of M&amp;E:</a:t>
            </a:r>
          </a:p>
          <a:p>
            <a:r>
              <a:rPr lang="en-US" sz="3200" dirty="0"/>
              <a:t>Assess programme performance</a:t>
            </a:r>
          </a:p>
          <a:p>
            <a:r>
              <a:rPr lang="en-US" sz="3200" dirty="0"/>
              <a:t>Ensure accountability</a:t>
            </a:r>
          </a:p>
          <a:p>
            <a:r>
              <a:rPr lang="en-US" sz="3200" dirty="0"/>
              <a:t>Facilitate decision-making</a:t>
            </a:r>
          </a:p>
          <a:p>
            <a:r>
              <a:rPr lang="en-US" sz="3200" dirty="0"/>
              <a:t>Promote learning and improvement</a:t>
            </a:r>
          </a:p>
          <a:p>
            <a:pPr marL="0" indent="0">
              <a:buNone/>
            </a:pPr>
            <a:endParaRPr lang="en-US" sz="3200" dirty="0"/>
          </a:p>
          <a:p>
            <a:pPr marL="0" indent="0">
              <a:buNone/>
            </a:pPr>
            <a:r>
              <a:rPr lang="en-US" sz="3200" dirty="0"/>
              <a:t>Key Components:</a:t>
            </a:r>
          </a:p>
          <a:p>
            <a:r>
              <a:rPr lang="en-US" sz="3200" dirty="0"/>
              <a:t>Monitoring: Continuous assessment</a:t>
            </a:r>
          </a:p>
          <a:p>
            <a:r>
              <a:rPr lang="en-US" sz="3200" dirty="0"/>
              <a:t>Evaluation: Periodic assessment</a:t>
            </a:r>
          </a:p>
          <a:p>
            <a:pPr marL="0" indent="0">
              <a:buNone/>
            </a:pPr>
            <a:endParaRPr lang="en-US" dirty="0"/>
          </a:p>
        </p:txBody>
      </p:sp>
    </p:spTree>
    <p:extLst>
      <p:ext uri="{BB962C8B-B14F-4D97-AF65-F5344CB8AC3E}">
        <p14:creationId xmlns:p14="http://schemas.microsoft.com/office/powerpoint/2010/main" val="213477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3057" y="2318327"/>
            <a:ext cx="3997949" cy="1337190"/>
          </a:xfrm>
        </p:spPr>
        <p:txBody>
          <a:bodyPr vert="horz" lIns="91440" tIns="45720" rIns="91440" bIns="45720" rtlCol="0" anchor="b">
            <a:noAutofit/>
          </a:bodyPr>
          <a:lstStyle/>
          <a:p>
            <a:r>
              <a:rPr lang="en-US" sz="4000" kern="1200" dirty="0">
                <a:solidFill>
                  <a:srgbClr val="FFFFFF"/>
                </a:solidFill>
                <a:latin typeface="+mj-lt"/>
                <a:ea typeface="+mj-ea"/>
                <a:cs typeface="+mj-cs"/>
              </a:rPr>
              <a:t>M&amp;E Framework Overview</a:t>
            </a: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175014" y="707136"/>
            <a:ext cx="7565882" cy="5474208"/>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dirty="0"/>
              <a:t>Components of a Monitoring and Evaluation Framework</a:t>
            </a:r>
          </a:p>
          <a:p>
            <a:pPr marL="0" indent="0" algn="ctr">
              <a:buNone/>
            </a:pPr>
            <a:endParaRPr lang="en-US" sz="1100" dirty="0"/>
          </a:p>
          <a:p>
            <a:r>
              <a:rPr lang="en-US" sz="3200" dirty="0"/>
              <a:t>Goals and Objectives</a:t>
            </a:r>
          </a:p>
          <a:p>
            <a:r>
              <a:rPr lang="en-US" sz="3200" dirty="0"/>
              <a:t>Indicators</a:t>
            </a:r>
          </a:p>
          <a:p>
            <a:r>
              <a:rPr lang="en-US" sz="3200" dirty="0"/>
              <a:t>Data Collection Methods</a:t>
            </a:r>
          </a:p>
          <a:p>
            <a:r>
              <a:rPr lang="en-US" sz="3200" dirty="0"/>
              <a:t>Data Analysis</a:t>
            </a:r>
          </a:p>
          <a:p>
            <a:r>
              <a:rPr lang="en-US" sz="3200" dirty="0"/>
              <a:t>Reporting and Feedback</a:t>
            </a:r>
          </a:p>
          <a:p>
            <a:r>
              <a:rPr lang="en-US" sz="3200" dirty="0"/>
              <a:t>Implementation of Findings</a:t>
            </a:r>
          </a:p>
        </p:txBody>
      </p:sp>
    </p:spTree>
    <p:extLst>
      <p:ext uri="{BB962C8B-B14F-4D97-AF65-F5344CB8AC3E}">
        <p14:creationId xmlns:p14="http://schemas.microsoft.com/office/powerpoint/2010/main" val="234198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3057" y="2318327"/>
            <a:ext cx="3997949" cy="1337190"/>
          </a:xfrm>
        </p:spPr>
        <p:txBody>
          <a:bodyPr vert="horz" lIns="91440" tIns="45720" rIns="91440" bIns="45720" rtlCol="0" anchor="b">
            <a:noAutofit/>
          </a:bodyPr>
          <a:lstStyle/>
          <a:p>
            <a:r>
              <a:rPr lang="en-US" sz="4000" dirty="0">
                <a:solidFill>
                  <a:srgbClr val="FFFFFF"/>
                </a:solidFill>
              </a:rPr>
              <a:t>Setting Goals and Objectives</a:t>
            </a:r>
            <a:endParaRPr lang="en-US" sz="4000" kern="1200" dirty="0">
              <a:solidFill>
                <a:srgbClr val="FFFFFF"/>
              </a:solidFill>
              <a:latin typeface="+mj-lt"/>
              <a:ea typeface="+mj-ea"/>
              <a:cs typeface="+mj-cs"/>
            </a:endParaRP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110361" y="511388"/>
            <a:ext cx="7121058" cy="596256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SMART Criteria:</a:t>
            </a:r>
          </a:p>
          <a:p>
            <a:r>
              <a:rPr lang="en-US" dirty="0"/>
              <a:t>Specific</a:t>
            </a:r>
          </a:p>
          <a:p>
            <a:r>
              <a:rPr lang="en-US" dirty="0"/>
              <a:t>Measurable</a:t>
            </a:r>
          </a:p>
          <a:p>
            <a:r>
              <a:rPr lang="en-US" dirty="0"/>
              <a:t>Achievable</a:t>
            </a:r>
          </a:p>
          <a:p>
            <a:r>
              <a:rPr lang="en-US" dirty="0"/>
              <a:t>Relevant</a:t>
            </a:r>
          </a:p>
          <a:p>
            <a:r>
              <a:rPr lang="en-US" dirty="0"/>
              <a:t>Time-bound</a:t>
            </a:r>
          </a:p>
          <a:p>
            <a:pPr marL="0" indent="0">
              <a:buNone/>
            </a:pPr>
            <a:endParaRPr lang="en-US" dirty="0"/>
          </a:p>
          <a:p>
            <a:pPr marL="0" indent="0">
              <a:buNone/>
            </a:pPr>
            <a:r>
              <a:rPr lang="en-US" dirty="0"/>
              <a:t>Example Goals:</a:t>
            </a:r>
          </a:p>
          <a:p>
            <a:r>
              <a:rPr lang="en-US" dirty="0"/>
              <a:t>Improve nutritional status of children</a:t>
            </a:r>
          </a:p>
          <a:p>
            <a:r>
              <a:rPr lang="en-US" dirty="0"/>
              <a:t>Enhance cognitive development</a:t>
            </a:r>
          </a:p>
          <a:p>
            <a:r>
              <a:rPr lang="en-US" dirty="0"/>
              <a:t>Increase school enrollment and attendance rates</a:t>
            </a:r>
          </a:p>
        </p:txBody>
      </p:sp>
    </p:spTree>
    <p:extLst>
      <p:ext uri="{BB962C8B-B14F-4D97-AF65-F5344CB8AC3E}">
        <p14:creationId xmlns:p14="http://schemas.microsoft.com/office/powerpoint/2010/main" val="291164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3057" y="2318327"/>
            <a:ext cx="3997949" cy="1337190"/>
          </a:xfrm>
        </p:spPr>
        <p:txBody>
          <a:bodyPr vert="horz" lIns="91440" tIns="45720" rIns="91440" bIns="45720" rtlCol="0" anchor="b">
            <a:noAutofit/>
          </a:bodyPr>
          <a:lstStyle/>
          <a:p>
            <a:r>
              <a:rPr lang="en-US" sz="4000" dirty="0">
                <a:solidFill>
                  <a:srgbClr val="FFFFFF"/>
                </a:solidFill>
              </a:rPr>
              <a:t>Identifying M&amp;E Indicators</a:t>
            </a:r>
            <a:endParaRPr lang="en-US" sz="4000" kern="1200" dirty="0">
              <a:solidFill>
                <a:srgbClr val="FFFFFF"/>
              </a:solidFill>
              <a:latin typeface="+mj-lt"/>
              <a:ea typeface="+mj-ea"/>
              <a:cs typeface="+mj-cs"/>
            </a:endParaRP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193487" y="10138"/>
            <a:ext cx="7638295" cy="6769353"/>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1</a:t>
            </a:r>
            <a:r>
              <a:rPr lang="en-US" sz="3200" dirty="0"/>
              <a:t>. Nutritional Indicators</a:t>
            </a:r>
          </a:p>
          <a:p>
            <a:pPr lvl="1"/>
            <a:r>
              <a:rPr lang="en-US" sz="3200" dirty="0"/>
              <a:t>BMI</a:t>
            </a:r>
          </a:p>
          <a:p>
            <a:pPr lvl="1"/>
            <a:r>
              <a:rPr lang="en-US" sz="3200" dirty="0"/>
              <a:t>Micronutrient levels</a:t>
            </a:r>
          </a:p>
          <a:p>
            <a:pPr marL="0" indent="0">
              <a:buNone/>
            </a:pPr>
            <a:endParaRPr lang="en-US" sz="3200" dirty="0"/>
          </a:p>
          <a:p>
            <a:pPr marL="0" indent="0">
              <a:buNone/>
            </a:pPr>
            <a:r>
              <a:rPr lang="en-US" sz="3200" dirty="0"/>
              <a:t>2. Cognitive Development Indicators</a:t>
            </a:r>
          </a:p>
          <a:p>
            <a:pPr lvl="1"/>
            <a:r>
              <a:rPr lang="en-US" sz="3200" dirty="0"/>
              <a:t>Academic Performance</a:t>
            </a:r>
          </a:p>
          <a:p>
            <a:pPr lvl="1"/>
            <a:r>
              <a:rPr lang="en-US" sz="3200" dirty="0"/>
              <a:t>Cognitive Assessments</a:t>
            </a:r>
          </a:p>
          <a:p>
            <a:pPr marL="0" indent="0">
              <a:buNone/>
            </a:pPr>
            <a:endParaRPr lang="en-US" sz="3200" dirty="0"/>
          </a:p>
          <a:p>
            <a:pPr marL="0" indent="0">
              <a:buNone/>
            </a:pPr>
            <a:r>
              <a:rPr lang="en-US" sz="3200" dirty="0"/>
              <a:t>3. Enrollment Indicators</a:t>
            </a:r>
          </a:p>
          <a:p>
            <a:pPr lvl="1"/>
            <a:r>
              <a:rPr lang="en-US" sz="3200" dirty="0"/>
              <a:t>Enrollment Rates</a:t>
            </a:r>
          </a:p>
          <a:p>
            <a:pPr lvl="1"/>
            <a:r>
              <a:rPr lang="en-US" sz="3200" dirty="0"/>
              <a:t>Attendance Rates</a:t>
            </a:r>
          </a:p>
          <a:p>
            <a:pPr lvl="1"/>
            <a:r>
              <a:rPr lang="en-US" sz="3200" dirty="0"/>
              <a:t>Dropout Rates</a:t>
            </a:r>
          </a:p>
        </p:txBody>
      </p:sp>
    </p:spTree>
    <p:extLst>
      <p:ext uri="{BB962C8B-B14F-4D97-AF65-F5344CB8AC3E}">
        <p14:creationId xmlns:p14="http://schemas.microsoft.com/office/powerpoint/2010/main" val="3237432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3057" y="2318327"/>
            <a:ext cx="3997949" cy="1337190"/>
          </a:xfrm>
        </p:spPr>
        <p:txBody>
          <a:bodyPr vert="horz" lIns="91440" tIns="45720" rIns="91440" bIns="45720" rtlCol="0" anchor="b">
            <a:noAutofit/>
          </a:bodyPr>
          <a:lstStyle/>
          <a:p>
            <a:r>
              <a:rPr lang="en-US" sz="4000" dirty="0">
                <a:solidFill>
                  <a:srgbClr val="FFFFFF"/>
                </a:solidFill>
              </a:rPr>
              <a:t>Data Collection Methods</a:t>
            </a:r>
            <a:endParaRPr lang="en-US" sz="4000" kern="1200" dirty="0">
              <a:solidFill>
                <a:srgbClr val="FFFFFF"/>
              </a:solidFill>
              <a:latin typeface="+mj-lt"/>
              <a:ea typeface="+mj-ea"/>
              <a:cs typeface="+mj-cs"/>
            </a:endParaRP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157384" y="257210"/>
            <a:ext cx="7638295" cy="6363855"/>
          </a:xfrm>
          <a:prstGeom prst="rect">
            <a:avLst/>
          </a:prstGeom>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1. </a:t>
            </a:r>
            <a:r>
              <a:rPr lang="en-US" dirty="0"/>
              <a:t>Quantitative Methods</a:t>
            </a:r>
          </a:p>
          <a:p>
            <a:pPr lvl="1"/>
            <a:r>
              <a:rPr lang="en-US" sz="2800" dirty="0"/>
              <a:t>Surveys</a:t>
            </a:r>
          </a:p>
          <a:p>
            <a:pPr lvl="1"/>
            <a:r>
              <a:rPr lang="en-US" sz="2800" dirty="0"/>
              <a:t>Assessments</a:t>
            </a:r>
          </a:p>
          <a:p>
            <a:pPr lvl="1"/>
            <a:r>
              <a:rPr lang="en-US" sz="2800" dirty="0"/>
              <a:t>Biometric Measurements</a:t>
            </a:r>
          </a:p>
          <a:p>
            <a:pPr marL="0" indent="0">
              <a:buNone/>
            </a:pPr>
            <a:endParaRPr lang="en-US" dirty="0"/>
          </a:p>
          <a:p>
            <a:pPr marL="0" indent="0">
              <a:buNone/>
            </a:pPr>
            <a:r>
              <a:rPr lang="en-US" dirty="0"/>
              <a:t>2. Qualitative Methods</a:t>
            </a:r>
          </a:p>
          <a:p>
            <a:pPr lvl="1"/>
            <a:r>
              <a:rPr lang="en-US" sz="2800" dirty="0"/>
              <a:t>Interviews</a:t>
            </a:r>
          </a:p>
          <a:p>
            <a:pPr lvl="1"/>
            <a:r>
              <a:rPr lang="en-US" sz="2800" dirty="0"/>
              <a:t>Focus Groups</a:t>
            </a:r>
          </a:p>
          <a:p>
            <a:pPr lvl="1"/>
            <a:r>
              <a:rPr lang="en-US" sz="2800" dirty="0"/>
              <a:t>Observational Studies</a:t>
            </a:r>
          </a:p>
          <a:p>
            <a:endParaRPr lang="en-US" dirty="0"/>
          </a:p>
          <a:p>
            <a:pPr marL="0" indent="0">
              <a:buNone/>
            </a:pPr>
            <a:r>
              <a:rPr lang="en-US" dirty="0"/>
              <a:t>3. Tools and Techniques</a:t>
            </a:r>
          </a:p>
          <a:p>
            <a:pPr lvl="1"/>
            <a:r>
              <a:rPr lang="en-US" sz="2800" dirty="0"/>
              <a:t>Questionnaires</a:t>
            </a:r>
          </a:p>
          <a:p>
            <a:pPr lvl="1"/>
            <a:r>
              <a:rPr lang="en-US" sz="2800" dirty="0"/>
              <a:t>Standardized Tests</a:t>
            </a:r>
          </a:p>
          <a:p>
            <a:pPr lvl="1"/>
            <a:r>
              <a:rPr lang="en-US" sz="2800" dirty="0"/>
              <a:t>Health Check-Ups</a:t>
            </a:r>
          </a:p>
        </p:txBody>
      </p:sp>
    </p:spTree>
    <p:extLst>
      <p:ext uri="{BB962C8B-B14F-4D97-AF65-F5344CB8AC3E}">
        <p14:creationId xmlns:p14="http://schemas.microsoft.com/office/powerpoint/2010/main" val="3408607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0" name="Rectangle 7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Rectangle 8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Freeform: Shape 8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0" name="Rectangle 8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959A07-DD07-1820-EC2E-70AE9EA92798}"/>
              </a:ext>
            </a:extLst>
          </p:cNvPr>
          <p:cNvSpPr>
            <a:spLocks noGrp="1"/>
          </p:cNvSpPr>
          <p:nvPr>
            <p:ph type="title"/>
          </p:nvPr>
        </p:nvSpPr>
        <p:spPr>
          <a:xfrm>
            <a:off x="-3057" y="2900217"/>
            <a:ext cx="3997949" cy="755299"/>
          </a:xfrm>
        </p:spPr>
        <p:txBody>
          <a:bodyPr vert="horz" lIns="91440" tIns="45720" rIns="91440" bIns="45720" rtlCol="0" anchor="b">
            <a:noAutofit/>
          </a:bodyPr>
          <a:lstStyle/>
          <a:p>
            <a:r>
              <a:rPr lang="en-US" sz="4000" dirty="0">
                <a:solidFill>
                  <a:srgbClr val="FFFFFF"/>
                </a:solidFill>
              </a:rPr>
              <a:t>Data Analysis</a:t>
            </a:r>
            <a:endParaRPr lang="en-US" sz="4000" kern="1200" dirty="0">
              <a:solidFill>
                <a:srgbClr val="FFFFFF"/>
              </a:solidFill>
              <a:latin typeface="+mj-lt"/>
              <a:ea typeface="+mj-ea"/>
              <a:cs typeface="+mj-cs"/>
            </a:endParaRPr>
          </a:p>
        </p:txBody>
      </p:sp>
      <p:sp>
        <p:nvSpPr>
          <p:cNvPr id="4" name="Subtitle 2">
            <a:extLst>
              <a:ext uri="{FF2B5EF4-FFF2-40B4-BE49-F238E27FC236}">
                <a16:creationId xmlns:a16="http://schemas.microsoft.com/office/drawing/2014/main" id="{C605032D-3B48-087C-4025-DAAB733837FF}"/>
              </a:ext>
            </a:extLst>
          </p:cNvPr>
          <p:cNvSpPr txBox="1">
            <a:spLocks/>
          </p:cNvSpPr>
          <p:nvPr/>
        </p:nvSpPr>
        <p:spPr>
          <a:xfrm>
            <a:off x="4037826" y="699367"/>
            <a:ext cx="7946910" cy="5156998"/>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t>1. Techniques</a:t>
            </a:r>
          </a:p>
          <a:p>
            <a:pPr lvl="1"/>
            <a:r>
              <a:rPr lang="en-US" sz="2800" dirty="0"/>
              <a:t>Statistical analysis</a:t>
            </a:r>
          </a:p>
          <a:p>
            <a:pPr lvl="1"/>
            <a:r>
              <a:rPr lang="en-US" sz="2800" dirty="0"/>
              <a:t>Comparative analysis</a:t>
            </a:r>
          </a:p>
          <a:p>
            <a:pPr lvl="1"/>
            <a:r>
              <a:rPr lang="en-US" sz="2800" dirty="0"/>
              <a:t>Trend analysis.</a:t>
            </a:r>
          </a:p>
          <a:p>
            <a:pPr marL="0" indent="0">
              <a:buNone/>
            </a:pPr>
            <a:endParaRPr lang="en-US" dirty="0"/>
          </a:p>
          <a:p>
            <a:pPr marL="0" indent="0">
              <a:buNone/>
            </a:pPr>
            <a:r>
              <a:rPr lang="en-US" dirty="0"/>
              <a:t>2. Tools</a:t>
            </a:r>
          </a:p>
          <a:p>
            <a:pPr lvl="1"/>
            <a:r>
              <a:rPr lang="en-US" sz="2800" dirty="0"/>
              <a:t>Microsoft Excel, SPSS, Stata</a:t>
            </a:r>
          </a:p>
          <a:p>
            <a:pPr lvl="1"/>
            <a:r>
              <a:rPr lang="en-US" sz="2800" dirty="0"/>
              <a:t>Programming Languages (Python, R, SPARK, SQL)</a:t>
            </a:r>
          </a:p>
          <a:p>
            <a:pPr lvl="1"/>
            <a:r>
              <a:rPr lang="en-US" sz="2800" dirty="0"/>
              <a:t>Business Intelligence Tools (Power BI) </a:t>
            </a:r>
          </a:p>
          <a:p>
            <a:pPr lvl="1"/>
            <a:r>
              <a:rPr lang="en-US" sz="2800" dirty="0"/>
              <a:t>Observational Studies</a:t>
            </a:r>
          </a:p>
        </p:txBody>
      </p:sp>
    </p:spTree>
    <p:extLst>
      <p:ext uri="{BB962C8B-B14F-4D97-AF65-F5344CB8AC3E}">
        <p14:creationId xmlns:p14="http://schemas.microsoft.com/office/powerpoint/2010/main" val="168310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4791</TotalTime>
  <Words>1115</Words>
  <Application>Microsoft Office PowerPoint</Application>
  <PresentationFormat>Widescreen</PresentationFormat>
  <Paragraphs>163</Paragraphs>
  <Slides>14</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A Practical Approach to Designing a Monitoring and Evaluation Framework to Improve Nutritional Values, Cognitive Development and Increasing School Enrollments.</vt:lpstr>
      <vt:lpstr>Introduction</vt:lpstr>
      <vt:lpstr>Key Objectives</vt:lpstr>
      <vt:lpstr>Purpose of M&amp;E</vt:lpstr>
      <vt:lpstr>M&amp;E Framework Overview</vt:lpstr>
      <vt:lpstr>Setting Goals and Objectives</vt:lpstr>
      <vt:lpstr>Identifying M&amp;E Indicators</vt:lpstr>
      <vt:lpstr>Data Collection Methods</vt:lpstr>
      <vt:lpstr>Data Analysis</vt:lpstr>
      <vt:lpstr>Reporting and Feedback</vt:lpstr>
      <vt:lpstr>Implementing the Findings</vt:lpstr>
      <vt:lpstr>Breakout Activity</vt:lpstr>
      <vt:lpstr>Summary</vt:lpstr>
      <vt:lpstr>Thank you.  Q &amp; 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Azure Machine Learning Overview</dc:title>
  <dc:creator>Philip Benjamin</dc:creator>
  <cp:lastModifiedBy>Philip Benjamin</cp:lastModifiedBy>
  <cp:revision>78</cp:revision>
  <dcterms:created xsi:type="dcterms:W3CDTF">2024-02-04T15:11:53Z</dcterms:created>
  <dcterms:modified xsi:type="dcterms:W3CDTF">2024-06-27T08:16:30Z</dcterms:modified>
</cp:coreProperties>
</file>