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 id="2147483903" r:id="rId2"/>
  </p:sldMasterIdLst>
  <p:sldIdLst>
    <p:sldId id="256" r:id="rId3"/>
    <p:sldId id="258" r:id="rId4"/>
    <p:sldId id="275" r:id="rId5"/>
    <p:sldId id="259" r:id="rId6"/>
    <p:sldId id="277" r:id="rId7"/>
    <p:sldId id="276" r:id="rId8"/>
    <p:sldId id="260" r:id="rId9"/>
    <p:sldId id="263" r:id="rId10"/>
    <p:sldId id="262" r:id="rId11"/>
    <p:sldId id="265" r:id="rId12"/>
    <p:sldId id="272" r:id="rId13"/>
    <p:sldId id="269" r:id="rId14"/>
    <p:sldId id="278" r:id="rId15"/>
    <p:sldId id="266" r:id="rId16"/>
    <p:sldId id="267" r:id="rId17"/>
    <p:sldId id="273" r:id="rId18"/>
    <p:sldId id="274" r:id="rId19"/>
    <p:sldId id="279"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1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0C37A-7417-44A1-9CC2-CC21B60FA98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CA70B25A-0602-4CBF-A6EB-AFADF8024518}">
      <dgm:prSet phldrT="[Text]"/>
      <dgm:spPr/>
      <dgm:t>
        <a:bodyPr/>
        <a:lstStyle/>
        <a:p>
          <a:pPr>
            <a:buNone/>
          </a:pPr>
          <a:r>
            <a:rPr lang="en-GB" dirty="0">
              <a:latin typeface="Abadi" panose="020B0604020104020204" pitchFamily="34" charset="0"/>
            </a:rPr>
            <a:t>1. Resource Mapping</a:t>
          </a:r>
          <a:endParaRPr lang="en-GB" dirty="0"/>
        </a:p>
      </dgm:t>
    </dgm:pt>
    <dgm:pt modelId="{38627B05-1BB9-4121-8D8D-860CE78C54EC}" type="parTrans" cxnId="{08209768-8F82-427A-BA6A-2815F5028CBE}">
      <dgm:prSet/>
      <dgm:spPr/>
      <dgm:t>
        <a:bodyPr/>
        <a:lstStyle/>
        <a:p>
          <a:endParaRPr lang="en-GB"/>
        </a:p>
      </dgm:t>
    </dgm:pt>
    <dgm:pt modelId="{2C06EC83-4000-4C9D-87F1-C70E04A6A146}" type="sibTrans" cxnId="{08209768-8F82-427A-BA6A-2815F5028CBE}">
      <dgm:prSet/>
      <dgm:spPr/>
      <dgm:t>
        <a:bodyPr/>
        <a:lstStyle/>
        <a:p>
          <a:endParaRPr lang="en-GB"/>
        </a:p>
      </dgm:t>
    </dgm:pt>
    <dgm:pt modelId="{BDB0CAC7-0E11-4BD9-AB70-39C5E52F5533}">
      <dgm:prSet/>
      <dgm:spPr/>
      <dgm:t>
        <a:bodyPr/>
        <a:lstStyle/>
        <a:p>
          <a:r>
            <a:rPr lang="en-GB" dirty="0">
              <a:latin typeface="Abadi" panose="020B0604020104020204" pitchFamily="34" charset="0"/>
            </a:rPr>
            <a:t>2. Donor Landscaping </a:t>
          </a:r>
        </a:p>
      </dgm:t>
    </dgm:pt>
    <dgm:pt modelId="{8955CE88-ED17-4B4C-BB78-EE3CF707D9CF}" type="parTrans" cxnId="{B41E741D-6409-40F7-8E37-E51757043B79}">
      <dgm:prSet/>
      <dgm:spPr/>
      <dgm:t>
        <a:bodyPr/>
        <a:lstStyle/>
        <a:p>
          <a:endParaRPr lang="en-GB"/>
        </a:p>
      </dgm:t>
    </dgm:pt>
    <dgm:pt modelId="{75281263-D285-41D7-909A-F8C75B48DCC6}" type="sibTrans" cxnId="{B41E741D-6409-40F7-8E37-E51757043B79}">
      <dgm:prSet/>
      <dgm:spPr/>
      <dgm:t>
        <a:bodyPr/>
        <a:lstStyle/>
        <a:p>
          <a:endParaRPr lang="en-GB"/>
        </a:p>
      </dgm:t>
    </dgm:pt>
    <dgm:pt modelId="{CD585801-F83E-48DA-8F27-697C714F9B2F}">
      <dgm:prSet/>
      <dgm:spPr/>
      <dgm:t>
        <a:bodyPr/>
        <a:lstStyle/>
        <a:p>
          <a:r>
            <a:rPr lang="en-GB" dirty="0">
              <a:latin typeface="Abadi" panose="020B0604020104020204" pitchFamily="34" charset="0"/>
            </a:rPr>
            <a:t>3. Donor Mapping </a:t>
          </a:r>
        </a:p>
      </dgm:t>
    </dgm:pt>
    <dgm:pt modelId="{80FFE742-B56E-4F9E-8085-0535B43D17AE}" type="parTrans" cxnId="{7EE71646-C1CA-49AC-98CC-7B469F976512}">
      <dgm:prSet/>
      <dgm:spPr/>
      <dgm:t>
        <a:bodyPr/>
        <a:lstStyle/>
        <a:p>
          <a:endParaRPr lang="en-GB"/>
        </a:p>
      </dgm:t>
    </dgm:pt>
    <dgm:pt modelId="{9A5D686C-AA47-4DE6-83FF-4E0B4A8378E0}" type="sibTrans" cxnId="{7EE71646-C1CA-49AC-98CC-7B469F976512}">
      <dgm:prSet/>
      <dgm:spPr/>
      <dgm:t>
        <a:bodyPr/>
        <a:lstStyle/>
        <a:p>
          <a:endParaRPr lang="en-GB"/>
        </a:p>
      </dgm:t>
    </dgm:pt>
    <dgm:pt modelId="{D58E3622-1794-4DFC-8115-D1E7EACB7581}">
      <dgm:prSet/>
      <dgm:spPr/>
      <dgm:t>
        <a:bodyPr/>
        <a:lstStyle/>
        <a:p>
          <a:r>
            <a:rPr lang="en-GB" dirty="0">
              <a:latin typeface="Abadi" panose="020B0604020104020204" pitchFamily="34" charset="0"/>
            </a:rPr>
            <a:t>4. Donor Approach </a:t>
          </a:r>
        </a:p>
      </dgm:t>
    </dgm:pt>
    <dgm:pt modelId="{FDF31590-1B0D-4F55-A0E6-8ECF87E889AC}" type="parTrans" cxnId="{BE6B50AE-8FB1-4877-A5E8-75086E44D23E}">
      <dgm:prSet/>
      <dgm:spPr/>
      <dgm:t>
        <a:bodyPr/>
        <a:lstStyle/>
        <a:p>
          <a:endParaRPr lang="en-GB"/>
        </a:p>
      </dgm:t>
    </dgm:pt>
    <dgm:pt modelId="{240590AC-73D9-49EE-8DEE-C8DD3254137D}" type="sibTrans" cxnId="{BE6B50AE-8FB1-4877-A5E8-75086E44D23E}">
      <dgm:prSet/>
      <dgm:spPr/>
      <dgm:t>
        <a:bodyPr/>
        <a:lstStyle/>
        <a:p>
          <a:endParaRPr lang="en-GB"/>
        </a:p>
      </dgm:t>
    </dgm:pt>
    <dgm:pt modelId="{8F169596-BDB3-4921-A2F2-18B266948CE0}">
      <dgm:prSet/>
      <dgm:spPr/>
      <dgm:t>
        <a:bodyPr/>
        <a:lstStyle/>
        <a:p>
          <a:r>
            <a:rPr lang="en-GB" dirty="0">
              <a:latin typeface="Abadi" panose="020B0604020104020204" pitchFamily="34" charset="0"/>
            </a:rPr>
            <a:t>5. Obtain Resources </a:t>
          </a:r>
        </a:p>
      </dgm:t>
    </dgm:pt>
    <dgm:pt modelId="{5C82BA41-E86D-4B7D-933C-45989642CDE4}" type="parTrans" cxnId="{D8289111-1CF8-4ACE-93AE-27C1844EE5E8}">
      <dgm:prSet/>
      <dgm:spPr/>
      <dgm:t>
        <a:bodyPr/>
        <a:lstStyle/>
        <a:p>
          <a:endParaRPr lang="en-GB"/>
        </a:p>
      </dgm:t>
    </dgm:pt>
    <dgm:pt modelId="{71ADE68E-BF82-4403-9ECF-147AEBCD5EA6}" type="sibTrans" cxnId="{D8289111-1CF8-4ACE-93AE-27C1844EE5E8}">
      <dgm:prSet/>
      <dgm:spPr/>
      <dgm:t>
        <a:bodyPr/>
        <a:lstStyle/>
        <a:p>
          <a:endParaRPr lang="en-GB"/>
        </a:p>
      </dgm:t>
    </dgm:pt>
    <dgm:pt modelId="{FD1BEC60-9322-44E7-8D0A-D019F5B0EE5D}">
      <dgm:prSet/>
      <dgm:spPr/>
      <dgm:t>
        <a:bodyPr/>
        <a:lstStyle/>
        <a:p>
          <a:r>
            <a:rPr lang="en-GB" dirty="0">
              <a:latin typeface="Abadi" panose="020B0604020104020204" pitchFamily="34" charset="0"/>
            </a:rPr>
            <a:t>6. Evaluate </a:t>
          </a:r>
        </a:p>
      </dgm:t>
    </dgm:pt>
    <dgm:pt modelId="{0719AA03-0CF8-48FA-BB98-C18F5EC36DC9}" type="parTrans" cxnId="{4BEC34CF-065E-43E7-BC39-AE26DBC10908}">
      <dgm:prSet/>
      <dgm:spPr/>
      <dgm:t>
        <a:bodyPr/>
        <a:lstStyle/>
        <a:p>
          <a:endParaRPr lang="en-GB"/>
        </a:p>
      </dgm:t>
    </dgm:pt>
    <dgm:pt modelId="{A94D9CDF-C45D-46BF-83E9-D79F91ECDE4A}" type="sibTrans" cxnId="{4BEC34CF-065E-43E7-BC39-AE26DBC10908}">
      <dgm:prSet/>
      <dgm:spPr/>
      <dgm:t>
        <a:bodyPr/>
        <a:lstStyle/>
        <a:p>
          <a:endParaRPr lang="en-GB"/>
        </a:p>
      </dgm:t>
    </dgm:pt>
    <dgm:pt modelId="{A00048EE-E903-42AD-A48E-8D86AD5F2902}" type="pres">
      <dgm:prSet presAssocID="{05C0C37A-7417-44A1-9CC2-CC21B60FA984}" presName="diagram" presStyleCnt="0">
        <dgm:presLayoutVars>
          <dgm:dir/>
          <dgm:resizeHandles val="exact"/>
        </dgm:presLayoutVars>
      </dgm:prSet>
      <dgm:spPr/>
    </dgm:pt>
    <dgm:pt modelId="{AB07247E-74A9-4C1D-8524-9FF0C9B6488B}" type="pres">
      <dgm:prSet presAssocID="{CA70B25A-0602-4CBF-A6EB-AFADF8024518}" presName="node" presStyleLbl="node1" presStyleIdx="0" presStyleCnt="6">
        <dgm:presLayoutVars>
          <dgm:bulletEnabled val="1"/>
        </dgm:presLayoutVars>
      </dgm:prSet>
      <dgm:spPr/>
    </dgm:pt>
    <dgm:pt modelId="{A77EF6D1-1B68-4590-A4B4-13BF6595D983}" type="pres">
      <dgm:prSet presAssocID="{2C06EC83-4000-4C9D-87F1-C70E04A6A146}" presName="sibTrans" presStyleCnt="0"/>
      <dgm:spPr/>
    </dgm:pt>
    <dgm:pt modelId="{72D0B9A6-61C0-4DD8-A204-DE0EFB601A1D}" type="pres">
      <dgm:prSet presAssocID="{BDB0CAC7-0E11-4BD9-AB70-39C5E52F5533}" presName="node" presStyleLbl="node1" presStyleIdx="1" presStyleCnt="6">
        <dgm:presLayoutVars>
          <dgm:bulletEnabled val="1"/>
        </dgm:presLayoutVars>
      </dgm:prSet>
      <dgm:spPr/>
    </dgm:pt>
    <dgm:pt modelId="{28974FB7-2AFA-4248-94E4-1CCA7F30D17A}" type="pres">
      <dgm:prSet presAssocID="{75281263-D285-41D7-909A-F8C75B48DCC6}" presName="sibTrans" presStyleCnt="0"/>
      <dgm:spPr/>
    </dgm:pt>
    <dgm:pt modelId="{48C67C35-15EF-4738-BAEE-67D91AAC2476}" type="pres">
      <dgm:prSet presAssocID="{CD585801-F83E-48DA-8F27-697C714F9B2F}" presName="node" presStyleLbl="node1" presStyleIdx="2" presStyleCnt="6">
        <dgm:presLayoutVars>
          <dgm:bulletEnabled val="1"/>
        </dgm:presLayoutVars>
      </dgm:prSet>
      <dgm:spPr/>
    </dgm:pt>
    <dgm:pt modelId="{495A50DC-F033-43F5-8706-8060ACD79901}" type="pres">
      <dgm:prSet presAssocID="{9A5D686C-AA47-4DE6-83FF-4E0B4A8378E0}" presName="sibTrans" presStyleCnt="0"/>
      <dgm:spPr/>
    </dgm:pt>
    <dgm:pt modelId="{5A29A8AF-6424-485A-AE3E-0FD83F804DAD}" type="pres">
      <dgm:prSet presAssocID="{D58E3622-1794-4DFC-8115-D1E7EACB7581}" presName="node" presStyleLbl="node1" presStyleIdx="3" presStyleCnt="6">
        <dgm:presLayoutVars>
          <dgm:bulletEnabled val="1"/>
        </dgm:presLayoutVars>
      </dgm:prSet>
      <dgm:spPr/>
    </dgm:pt>
    <dgm:pt modelId="{116A4BEF-D06E-4F9B-AC4F-A31546B4F368}" type="pres">
      <dgm:prSet presAssocID="{240590AC-73D9-49EE-8DEE-C8DD3254137D}" presName="sibTrans" presStyleCnt="0"/>
      <dgm:spPr/>
    </dgm:pt>
    <dgm:pt modelId="{6A7B1495-7E55-4076-B1B0-9FDAB1F70976}" type="pres">
      <dgm:prSet presAssocID="{8F169596-BDB3-4921-A2F2-18B266948CE0}" presName="node" presStyleLbl="node1" presStyleIdx="4" presStyleCnt="6">
        <dgm:presLayoutVars>
          <dgm:bulletEnabled val="1"/>
        </dgm:presLayoutVars>
      </dgm:prSet>
      <dgm:spPr/>
    </dgm:pt>
    <dgm:pt modelId="{E1F0DCAF-4F57-4486-8408-9D04AD69CA34}" type="pres">
      <dgm:prSet presAssocID="{71ADE68E-BF82-4403-9ECF-147AEBCD5EA6}" presName="sibTrans" presStyleCnt="0"/>
      <dgm:spPr/>
    </dgm:pt>
    <dgm:pt modelId="{FB2FACB3-71E9-417A-89DF-DAB27DEDD844}" type="pres">
      <dgm:prSet presAssocID="{FD1BEC60-9322-44E7-8D0A-D019F5B0EE5D}" presName="node" presStyleLbl="node1" presStyleIdx="5" presStyleCnt="6">
        <dgm:presLayoutVars>
          <dgm:bulletEnabled val="1"/>
        </dgm:presLayoutVars>
      </dgm:prSet>
      <dgm:spPr/>
    </dgm:pt>
  </dgm:ptLst>
  <dgm:cxnLst>
    <dgm:cxn modelId="{D8289111-1CF8-4ACE-93AE-27C1844EE5E8}" srcId="{05C0C37A-7417-44A1-9CC2-CC21B60FA984}" destId="{8F169596-BDB3-4921-A2F2-18B266948CE0}" srcOrd="4" destOrd="0" parTransId="{5C82BA41-E86D-4B7D-933C-45989642CDE4}" sibTransId="{71ADE68E-BF82-4403-9ECF-147AEBCD5EA6}"/>
    <dgm:cxn modelId="{B41E741D-6409-40F7-8E37-E51757043B79}" srcId="{05C0C37A-7417-44A1-9CC2-CC21B60FA984}" destId="{BDB0CAC7-0E11-4BD9-AB70-39C5E52F5533}" srcOrd="1" destOrd="0" parTransId="{8955CE88-ED17-4B4C-BB78-EE3CF707D9CF}" sibTransId="{75281263-D285-41D7-909A-F8C75B48DCC6}"/>
    <dgm:cxn modelId="{BFE66665-913F-4599-BA2B-B46E549B0AF3}" type="presOf" srcId="{8F169596-BDB3-4921-A2F2-18B266948CE0}" destId="{6A7B1495-7E55-4076-B1B0-9FDAB1F70976}" srcOrd="0" destOrd="0" presId="urn:microsoft.com/office/officeart/2005/8/layout/default"/>
    <dgm:cxn modelId="{7EE71646-C1CA-49AC-98CC-7B469F976512}" srcId="{05C0C37A-7417-44A1-9CC2-CC21B60FA984}" destId="{CD585801-F83E-48DA-8F27-697C714F9B2F}" srcOrd="2" destOrd="0" parTransId="{80FFE742-B56E-4F9E-8085-0535B43D17AE}" sibTransId="{9A5D686C-AA47-4DE6-83FF-4E0B4A8378E0}"/>
    <dgm:cxn modelId="{08209768-8F82-427A-BA6A-2815F5028CBE}" srcId="{05C0C37A-7417-44A1-9CC2-CC21B60FA984}" destId="{CA70B25A-0602-4CBF-A6EB-AFADF8024518}" srcOrd="0" destOrd="0" parTransId="{38627B05-1BB9-4121-8D8D-860CE78C54EC}" sibTransId="{2C06EC83-4000-4C9D-87F1-C70E04A6A146}"/>
    <dgm:cxn modelId="{2E3B8D79-323A-4165-96AE-D90B31AF7831}" type="presOf" srcId="{D58E3622-1794-4DFC-8115-D1E7EACB7581}" destId="{5A29A8AF-6424-485A-AE3E-0FD83F804DAD}" srcOrd="0" destOrd="0" presId="urn:microsoft.com/office/officeart/2005/8/layout/default"/>
    <dgm:cxn modelId="{5292A388-B7A8-47C4-96B2-AB91D4BDF21F}" type="presOf" srcId="{CA70B25A-0602-4CBF-A6EB-AFADF8024518}" destId="{AB07247E-74A9-4C1D-8524-9FF0C9B6488B}" srcOrd="0" destOrd="0" presId="urn:microsoft.com/office/officeart/2005/8/layout/default"/>
    <dgm:cxn modelId="{8839B294-70E9-4FF8-90A2-29516DE77FBC}" type="presOf" srcId="{BDB0CAC7-0E11-4BD9-AB70-39C5E52F5533}" destId="{72D0B9A6-61C0-4DD8-A204-DE0EFB601A1D}" srcOrd="0" destOrd="0" presId="urn:microsoft.com/office/officeart/2005/8/layout/default"/>
    <dgm:cxn modelId="{E04506A2-65AB-45B1-ABD9-6F0652522D3F}" type="presOf" srcId="{05C0C37A-7417-44A1-9CC2-CC21B60FA984}" destId="{A00048EE-E903-42AD-A48E-8D86AD5F2902}" srcOrd="0" destOrd="0" presId="urn:microsoft.com/office/officeart/2005/8/layout/default"/>
    <dgm:cxn modelId="{DE0DC4A7-218A-46EA-89B1-1FCE9BF8B5E9}" type="presOf" srcId="{FD1BEC60-9322-44E7-8D0A-D019F5B0EE5D}" destId="{FB2FACB3-71E9-417A-89DF-DAB27DEDD844}" srcOrd="0" destOrd="0" presId="urn:microsoft.com/office/officeart/2005/8/layout/default"/>
    <dgm:cxn modelId="{BE6B50AE-8FB1-4877-A5E8-75086E44D23E}" srcId="{05C0C37A-7417-44A1-9CC2-CC21B60FA984}" destId="{D58E3622-1794-4DFC-8115-D1E7EACB7581}" srcOrd="3" destOrd="0" parTransId="{FDF31590-1B0D-4F55-A0E6-8ECF87E889AC}" sibTransId="{240590AC-73D9-49EE-8DEE-C8DD3254137D}"/>
    <dgm:cxn modelId="{E536E4B4-9753-428C-B88E-FB8B4E1EB8D2}" type="presOf" srcId="{CD585801-F83E-48DA-8F27-697C714F9B2F}" destId="{48C67C35-15EF-4738-BAEE-67D91AAC2476}" srcOrd="0" destOrd="0" presId="urn:microsoft.com/office/officeart/2005/8/layout/default"/>
    <dgm:cxn modelId="{4BEC34CF-065E-43E7-BC39-AE26DBC10908}" srcId="{05C0C37A-7417-44A1-9CC2-CC21B60FA984}" destId="{FD1BEC60-9322-44E7-8D0A-D019F5B0EE5D}" srcOrd="5" destOrd="0" parTransId="{0719AA03-0CF8-48FA-BB98-C18F5EC36DC9}" sibTransId="{A94D9CDF-C45D-46BF-83E9-D79F91ECDE4A}"/>
    <dgm:cxn modelId="{0449808B-8DBB-4D55-8A80-C300CC117B98}" type="presParOf" srcId="{A00048EE-E903-42AD-A48E-8D86AD5F2902}" destId="{AB07247E-74A9-4C1D-8524-9FF0C9B6488B}" srcOrd="0" destOrd="0" presId="urn:microsoft.com/office/officeart/2005/8/layout/default"/>
    <dgm:cxn modelId="{1551D99E-61E4-4342-9DAA-F2A017612436}" type="presParOf" srcId="{A00048EE-E903-42AD-A48E-8D86AD5F2902}" destId="{A77EF6D1-1B68-4590-A4B4-13BF6595D983}" srcOrd="1" destOrd="0" presId="urn:microsoft.com/office/officeart/2005/8/layout/default"/>
    <dgm:cxn modelId="{7FB1D0BA-8FC0-450B-A42A-2DF616C2FEE5}" type="presParOf" srcId="{A00048EE-E903-42AD-A48E-8D86AD5F2902}" destId="{72D0B9A6-61C0-4DD8-A204-DE0EFB601A1D}" srcOrd="2" destOrd="0" presId="urn:microsoft.com/office/officeart/2005/8/layout/default"/>
    <dgm:cxn modelId="{C23A230D-9432-41BB-9A07-DA63A970640D}" type="presParOf" srcId="{A00048EE-E903-42AD-A48E-8D86AD5F2902}" destId="{28974FB7-2AFA-4248-94E4-1CCA7F30D17A}" srcOrd="3" destOrd="0" presId="urn:microsoft.com/office/officeart/2005/8/layout/default"/>
    <dgm:cxn modelId="{F5040269-26B2-43F2-A9BC-C72619B4449E}" type="presParOf" srcId="{A00048EE-E903-42AD-A48E-8D86AD5F2902}" destId="{48C67C35-15EF-4738-BAEE-67D91AAC2476}" srcOrd="4" destOrd="0" presId="urn:microsoft.com/office/officeart/2005/8/layout/default"/>
    <dgm:cxn modelId="{B9996D40-90B1-47C9-A30E-07A534968B07}" type="presParOf" srcId="{A00048EE-E903-42AD-A48E-8D86AD5F2902}" destId="{495A50DC-F033-43F5-8706-8060ACD79901}" srcOrd="5" destOrd="0" presId="urn:microsoft.com/office/officeart/2005/8/layout/default"/>
    <dgm:cxn modelId="{73DD3D01-C38A-419E-B94A-87188CE959F7}" type="presParOf" srcId="{A00048EE-E903-42AD-A48E-8D86AD5F2902}" destId="{5A29A8AF-6424-485A-AE3E-0FD83F804DAD}" srcOrd="6" destOrd="0" presId="urn:microsoft.com/office/officeart/2005/8/layout/default"/>
    <dgm:cxn modelId="{3F67CE4F-D715-4144-A758-8A10A5BDEF50}" type="presParOf" srcId="{A00048EE-E903-42AD-A48E-8D86AD5F2902}" destId="{116A4BEF-D06E-4F9B-AC4F-A31546B4F368}" srcOrd="7" destOrd="0" presId="urn:microsoft.com/office/officeart/2005/8/layout/default"/>
    <dgm:cxn modelId="{B0881D31-3DC4-4824-A003-336B40B82D00}" type="presParOf" srcId="{A00048EE-E903-42AD-A48E-8D86AD5F2902}" destId="{6A7B1495-7E55-4076-B1B0-9FDAB1F70976}" srcOrd="8" destOrd="0" presId="urn:microsoft.com/office/officeart/2005/8/layout/default"/>
    <dgm:cxn modelId="{5BCE1F40-0775-4C1F-ABA0-1B1CACE3D1E9}" type="presParOf" srcId="{A00048EE-E903-42AD-A48E-8D86AD5F2902}" destId="{E1F0DCAF-4F57-4486-8408-9D04AD69CA34}" srcOrd="9" destOrd="0" presId="urn:microsoft.com/office/officeart/2005/8/layout/default"/>
    <dgm:cxn modelId="{BA956C90-C932-434C-A4CB-CA85DD14C3D8}" type="presParOf" srcId="{A00048EE-E903-42AD-A48E-8D86AD5F2902}" destId="{FB2FACB3-71E9-417A-89DF-DAB27DEDD84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7247E-74A9-4C1D-8524-9FF0C9B6488B}">
      <dsp:nvSpPr>
        <dsp:cNvPr id="0" name=""/>
        <dsp:cNvSpPr/>
      </dsp:nvSpPr>
      <dsp:spPr>
        <a:xfrm>
          <a:off x="17767" y="56"/>
          <a:ext cx="2357961" cy="14147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1. Resource Mapping</a:t>
          </a:r>
          <a:endParaRPr lang="en-GB" sz="3100" kern="1200" dirty="0"/>
        </a:p>
      </dsp:txBody>
      <dsp:txXfrm>
        <a:off x="17767" y="56"/>
        <a:ext cx="2357961" cy="1414776"/>
      </dsp:txXfrm>
    </dsp:sp>
    <dsp:sp modelId="{72D0B9A6-61C0-4DD8-A204-DE0EFB601A1D}">
      <dsp:nvSpPr>
        <dsp:cNvPr id="0" name=""/>
        <dsp:cNvSpPr/>
      </dsp:nvSpPr>
      <dsp:spPr>
        <a:xfrm>
          <a:off x="2611525" y="56"/>
          <a:ext cx="2357961" cy="14147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2. Donor Landscaping </a:t>
          </a:r>
        </a:p>
      </dsp:txBody>
      <dsp:txXfrm>
        <a:off x="2611525" y="56"/>
        <a:ext cx="2357961" cy="1414776"/>
      </dsp:txXfrm>
    </dsp:sp>
    <dsp:sp modelId="{48C67C35-15EF-4738-BAEE-67D91AAC2476}">
      <dsp:nvSpPr>
        <dsp:cNvPr id="0" name=""/>
        <dsp:cNvSpPr/>
      </dsp:nvSpPr>
      <dsp:spPr>
        <a:xfrm>
          <a:off x="5205283" y="56"/>
          <a:ext cx="2357961" cy="14147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3. Donor Mapping </a:t>
          </a:r>
        </a:p>
      </dsp:txBody>
      <dsp:txXfrm>
        <a:off x="5205283" y="56"/>
        <a:ext cx="2357961" cy="1414776"/>
      </dsp:txXfrm>
    </dsp:sp>
    <dsp:sp modelId="{5A29A8AF-6424-485A-AE3E-0FD83F804DAD}">
      <dsp:nvSpPr>
        <dsp:cNvPr id="0" name=""/>
        <dsp:cNvSpPr/>
      </dsp:nvSpPr>
      <dsp:spPr>
        <a:xfrm>
          <a:off x="17767" y="1650630"/>
          <a:ext cx="2357961" cy="14147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4. Donor Approach </a:t>
          </a:r>
        </a:p>
      </dsp:txBody>
      <dsp:txXfrm>
        <a:off x="17767" y="1650630"/>
        <a:ext cx="2357961" cy="1414776"/>
      </dsp:txXfrm>
    </dsp:sp>
    <dsp:sp modelId="{6A7B1495-7E55-4076-B1B0-9FDAB1F70976}">
      <dsp:nvSpPr>
        <dsp:cNvPr id="0" name=""/>
        <dsp:cNvSpPr/>
      </dsp:nvSpPr>
      <dsp:spPr>
        <a:xfrm>
          <a:off x="2611525" y="1650630"/>
          <a:ext cx="2357961" cy="14147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5. Obtain Resources </a:t>
          </a:r>
        </a:p>
      </dsp:txBody>
      <dsp:txXfrm>
        <a:off x="2611525" y="1650630"/>
        <a:ext cx="2357961" cy="1414776"/>
      </dsp:txXfrm>
    </dsp:sp>
    <dsp:sp modelId="{FB2FACB3-71E9-417A-89DF-DAB27DEDD844}">
      <dsp:nvSpPr>
        <dsp:cNvPr id="0" name=""/>
        <dsp:cNvSpPr/>
      </dsp:nvSpPr>
      <dsp:spPr>
        <a:xfrm>
          <a:off x="5205283" y="1650630"/>
          <a:ext cx="2357961" cy="14147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latin typeface="Abadi" panose="020B0604020104020204" pitchFamily="34" charset="0"/>
            </a:rPr>
            <a:t>6. Evaluate </a:t>
          </a:r>
        </a:p>
      </dsp:txBody>
      <dsp:txXfrm>
        <a:off x="5205283" y="1650630"/>
        <a:ext cx="2357961" cy="14147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A7932C-A772-468E-B7C6-42D1C27DC5C7}" type="datetimeFigureOut">
              <a:rPr lang="en-US" smtClean="0"/>
              <a:t>06/26/2024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1208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93379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382535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552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118992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A7932C-A772-468E-B7C6-42D1C27DC5C7}" type="datetimeFigureOut">
              <a:rPr lang="en-US" smtClean="0"/>
              <a:t>06/26/2024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112390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A7932C-A772-468E-B7C6-42D1C27DC5C7}" type="datetimeFigureOut">
              <a:rPr lang="en-US" smtClean="0"/>
              <a:t>06/26/2024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247328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7932C-A772-468E-B7C6-42D1C27DC5C7}" type="datetimeFigureOut">
              <a:rPr lang="en-US" smtClean="0"/>
              <a:t>06/26/2024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4253132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7932C-A772-468E-B7C6-42D1C27DC5C7}" type="datetimeFigureOut">
              <a:rPr lang="en-US" smtClean="0"/>
              <a:t>06/26/2024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315854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C519-CE7A-4F56-EEE1-14193C98F2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E7E5DD-50D0-5AE7-9746-9794567A5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C4E84-7B4C-703F-AA8B-331D9D37DB07}"/>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7959E63F-F2CF-A19A-F30C-48229E4B99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0FBBDCB-50D6-B545-5BB9-CD19965F845E}"/>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2786429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6364-0054-6A4B-5CC1-34DF93B42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601F0E-E100-0DCE-D6C5-3713A444E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9E561A-3965-1992-A8F5-33BCE7111BA4}"/>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21F395F1-4ABE-6AC2-1233-022C0CD9E1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AF8B71-A0D1-404B-D204-FE038E702659}"/>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183136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7932C-A772-468E-B7C6-42D1C27DC5C7}" type="datetimeFigureOut">
              <a:rPr lang="en-US" smtClean="0"/>
              <a:t>06/26/2024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372399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0D4A-13FB-EA57-2DB4-91EFE3A5B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7B2402-ACDB-9328-597B-C7989C7CF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77BA9-2D11-F330-A2D5-03D9C64628F2}"/>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472F12EA-BDFC-84C2-6823-7DCBD858AE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9E371A-2CC3-C7B1-2E26-0A4C18537018}"/>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555198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914F-B49A-521C-1F7A-6867EA31A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8877C-106F-2D0A-F337-017C44AC8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BE71C7-FEA5-63F6-71C4-FC9337116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358180-92D0-B36C-4189-38A0D00218B5}"/>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6" name="Footer Placeholder 5">
            <a:extLst>
              <a:ext uri="{FF2B5EF4-FFF2-40B4-BE49-F238E27FC236}">
                <a16:creationId xmlns:a16="http://schemas.microsoft.com/office/drawing/2014/main" id="{329A4B39-3EF2-E123-2914-ACF50548B06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2A55E2-50D1-14E4-B563-F4729FA4B2BF}"/>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3089920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8760-32FE-F76D-398A-3351C7544D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4E226C-CACC-FAD1-1F5D-7785B97F6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2A407C-12A6-B3D8-BBF3-85AAC9D207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D8BE5E-31B9-C233-A6E6-91A57DFFF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12BAD-B0CD-3177-4C53-0C8720B17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7A5CEF-38D2-717E-F8A4-F08505CAF063}"/>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8" name="Footer Placeholder 7">
            <a:extLst>
              <a:ext uri="{FF2B5EF4-FFF2-40B4-BE49-F238E27FC236}">
                <a16:creationId xmlns:a16="http://schemas.microsoft.com/office/drawing/2014/main" id="{1F53E9CF-19CD-7546-C091-42D765273E0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6585CB1-3F2E-21DD-0783-D826085A2E9E}"/>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381085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882C-63E2-4D22-7779-20220194E5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9A14E6-4A4A-1D48-AA4D-60E8CD6AC48F}"/>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4" name="Footer Placeholder 3">
            <a:extLst>
              <a:ext uri="{FF2B5EF4-FFF2-40B4-BE49-F238E27FC236}">
                <a16:creationId xmlns:a16="http://schemas.microsoft.com/office/drawing/2014/main" id="{05B93438-7688-E45A-D284-3FBE26CA9B5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D8BDC1C-9E47-E70C-DF19-387DF4E02259}"/>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345522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F87A9-6AF6-2259-DA50-CEF8D5F295CF}"/>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3" name="Footer Placeholder 2">
            <a:extLst>
              <a:ext uri="{FF2B5EF4-FFF2-40B4-BE49-F238E27FC236}">
                <a16:creationId xmlns:a16="http://schemas.microsoft.com/office/drawing/2014/main" id="{00474992-2627-4A13-AEEC-4421DCC0023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3E22B62-C200-8A27-1ED0-0D14B1388ABD}"/>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1316380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F916-2856-1755-21E6-1C46D1F53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6604DC-4C5B-A3F1-8906-9E41DB878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CB1F43-1BB1-FE27-0CF4-7D3E15812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60D23-C7A6-5497-7ADB-CFCCD796227D}"/>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6" name="Footer Placeholder 5">
            <a:extLst>
              <a:ext uri="{FF2B5EF4-FFF2-40B4-BE49-F238E27FC236}">
                <a16:creationId xmlns:a16="http://schemas.microsoft.com/office/drawing/2014/main" id="{66CDCE0A-2695-AB76-DE16-F4BAFE8306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7F083A2-47C8-8749-5F86-488792911511}"/>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2106846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D56C-7693-A154-3CCE-7B71CBD1B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FCF240-C231-5A50-9864-634B36774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B4DF0E9-8737-41F1-D8DE-8DD949754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5E781-4419-F82A-D904-113E965F9211}"/>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6" name="Footer Placeholder 5">
            <a:extLst>
              <a:ext uri="{FF2B5EF4-FFF2-40B4-BE49-F238E27FC236}">
                <a16:creationId xmlns:a16="http://schemas.microsoft.com/office/drawing/2014/main" id="{37DA90D5-0C79-D8CE-5CA7-FA44123198B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D465A4-DF5D-5448-FB5E-CA1861B92562}"/>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3796654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11CB-7AA5-BD27-8689-782A64BB35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AE853A-228B-91AB-CDEA-A52677C74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3921C-5DB8-0A55-EA8A-0D1B28003578}"/>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7A4DC6DE-25B4-FF17-4FAA-DB93FECA53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A6617E-50E8-32EA-E271-CBEBBE0F2542}"/>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3843046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A25EC-E541-74FE-19BE-9D67502846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0711EB-F075-220A-5D2F-50B693734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EA5F3B-3354-8304-EB45-46C9E0022F02}"/>
              </a:ext>
            </a:extLst>
          </p:cNvPr>
          <p:cNvSpPr>
            <a:spLocks noGrp="1"/>
          </p:cNvSpPr>
          <p:nvPr>
            <p:ph type="dt" sz="half" idx="10"/>
          </p:nvPr>
        </p:nvSpPr>
        <p:spPr/>
        <p:txBody>
          <a:body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5C7FF0BA-450D-EC1B-AF47-052799F732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AA79D24-6444-3B37-A5B8-4DDDA8D10A85}"/>
              </a:ext>
            </a:extLst>
          </p:cNvPr>
          <p:cNvSpPr>
            <a:spLocks noGrp="1"/>
          </p:cNvSpPr>
          <p:nvPr>
            <p:ph type="sldNum" sz="quarter" idx="12"/>
          </p:nvPr>
        </p:nvSpPr>
        <p:spPr/>
        <p:txBody>
          <a:bodyPr/>
          <a:lstStyle/>
          <a:p>
            <a:fld id="{9148159A-5CB3-4BFE-B3E3-98A867B0C7E2}" type="slidenum">
              <a:rPr lang="en-GB" smtClean="0"/>
              <a:t>‹#›</a:t>
            </a:fld>
            <a:endParaRPr lang="en-GB" dirty="0"/>
          </a:p>
        </p:txBody>
      </p:sp>
    </p:spTree>
    <p:extLst>
      <p:ext uri="{BB962C8B-B14F-4D97-AF65-F5344CB8AC3E}">
        <p14:creationId xmlns:p14="http://schemas.microsoft.com/office/powerpoint/2010/main" val="21585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7932C-A772-468E-B7C6-42D1C27DC5C7}" type="datetimeFigureOut">
              <a:rPr lang="en-US" smtClean="0"/>
              <a:t>06/26/2024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182134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276073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A7932C-A772-468E-B7C6-42D1C27DC5C7}" type="datetimeFigureOut">
              <a:rPr lang="en-US" smtClean="0"/>
              <a:t>06/26/2024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28857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A7932C-A772-468E-B7C6-42D1C27DC5C7}" type="datetimeFigureOut">
              <a:rPr lang="en-US" smtClean="0"/>
              <a:t>06/26/2024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83781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9A7932C-A772-468E-B7C6-42D1C27DC5C7}" type="datetimeFigureOut">
              <a:rPr lang="en-US" smtClean="0"/>
              <a:t>06/26/2024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91809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311049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A7932C-A772-468E-B7C6-42D1C27DC5C7}" type="datetimeFigureOut">
              <a:rPr lang="en-US" smtClean="0"/>
              <a:t>06/26/2024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6BA462-FBC2-4515-9DF5-D5FC99FF4C74}" type="slidenum">
              <a:rPr lang="en-US" smtClean="0"/>
              <a:t>‹#›</a:t>
            </a:fld>
            <a:endParaRPr lang="en-US"/>
          </a:p>
        </p:txBody>
      </p:sp>
    </p:spTree>
    <p:extLst>
      <p:ext uri="{BB962C8B-B14F-4D97-AF65-F5344CB8AC3E}">
        <p14:creationId xmlns:p14="http://schemas.microsoft.com/office/powerpoint/2010/main" val="187527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9A7932C-A772-468E-B7C6-42D1C27DC5C7}" type="datetimeFigureOut">
              <a:rPr lang="en-US" smtClean="0"/>
              <a:t>06/26/2024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D6BA462-FBC2-4515-9DF5-D5FC99FF4C74}" type="slidenum">
              <a:rPr lang="en-US" smtClean="0"/>
              <a:t>‹#›</a:t>
            </a:fld>
            <a:endParaRPr lang="en-US"/>
          </a:p>
        </p:txBody>
      </p:sp>
    </p:spTree>
    <p:extLst>
      <p:ext uri="{BB962C8B-B14F-4D97-AF65-F5344CB8AC3E}">
        <p14:creationId xmlns:p14="http://schemas.microsoft.com/office/powerpoint/2010/main" val="2640246959"/>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312A9-91CE-7C8E-D13B-34B37CFD2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3B6087-284A-70F6-052A-634DA9102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4175A-1B04-2E3F-EA97-B51372165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CA236-358E-4F89-988D-5970E1F4E5F7}" type="datetimeFigureOut">
              <a:rPr lang="en-GB" smtClean="0"/>
              <a:t>26/06/2024</a:t>
            </a:fld>
            <a:endParaRPr lang="en-GB" dirty="0"/>
          </a:p>
        </p:txBody>
      </p:sp>
      <p:sp>
        <p:nvSpPr>
          <p:cNvPr id="5" name="Footer Placeholder 4">
            <a:extLst>
              <a:ext uri="{FF2B5EF4-FFF2-40B4-BE49-F238E27FC236}">
                <a16:creationId xmlns:a16="http://schemas.microsoft.com/office/drawing/2014/main" id="{E3D38B5B-CD47-1A60-C502-96826405F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06D4750-7BDD-CF5A-1D8C-D7858A65F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8159A-5CB3-4BFE-B3E3-98A867B0C7E2}" type="slidenum">
              <a:rPr lang="en-GB" smtClean="0"/>
              <a:t>‹#›</a:t>
            </a:fld>
            <a:endParaRPr lang="en-GB" dirty="0"/>
          </a:p>
        </p:txBody>
      </p:sp>
    </p:spTree>
    <p:extLst>
      <p:ext uri="{BB962C8B-B14F-4D97-AF65-F5344CB8AC3E}">
        <p14:creationId xmlns:p14="http://schemas.microsoft.com/office/powerpoint/2010/main" val="37577575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oup of people communicating around a table">
            <a:extLst>
              <a:ext uri="{FF2B5EF4-FFF2-40B4-BE49-F238E27FC236}">
                <a16:creationId xmlns:a16="http://schemas.microsoft.com/office/drawing/2014/main" id="{DC38291F-4C57-058B-FBBD-91643A982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3628BB3-72D1-499C-3756-ADFE6679234C}"/>
              </a:ext>
            </a:extLst>
          </p:cNvPr>
          <p:cNvSpPr>
            <a:spLocks noGrp="1"/>
          </p:cNvSpPr>
          <p:nvPr>
            <p:ph type="ctrTitle"/>
          </p:nvPr>
        </p:nvSpPr>
        <p:spPr/>
        <p:txBody>
          <a:bodyPr>
            <a:normAutofit/>
          </a:bodyPr>
          <a:lstStyle/>
          <a:p>
            <a:r>
              <a:rPr lang="en-US" b="1" dirty="0"/>
              <a:t>Resource </a:t>
            </a:r>
            <a:r>
              <a:rPr lang="en-US" b="1" dirty="0" err="1"/>
              <a:t>Mobilisation</a:t>
            </a:r>
            <a:r>
              <a:rPr lang="en-US" b="1" dirty="0"/>
              <a:t> for School Feeding </a:t>
            </a:r>
            <a:r>
              <a:rPr lang="en-US" b="1" dirty="0" err="1"/>
              <a:t>Programme</a:t>
            </a:r>
            <a:r>
              <a:rPr lang="en-US" b="1" dirty="0"/>
              <a:t>:</a:t>
            </a:r>
            <a:br>
              <a:rPr lang="en-US" b="1" dirty="0"/>
            </a:br>
            <a:r>
              <a:rPr lang="en-US" sz="2800" b="1" dirty="0"/>
              <a:t>Improving Effectiveness</a:t>
            </a:r>
            <a:endParaRPr lang="en-US" b="1" dirty="0"/>
          </a:p>
        </p:txBody>
      </p:sp>
      <p:sp>
        <p:nvSpPr>
          <p:cNvPr id="3" name="Subtitle 2">
            <a:extLst>
              <a:ext uri="{FF2B5EF4-FFF2-40B4-BE49-F238E27FC236}">
                <a16:creationId xmlns:a16="http://schemas.microsoft.com/office/drawing/2014/main" id="{9264A26A-D300-C041-3D89-DBCC334A34A0}"/>
              </a:ext>
            </a:extLst>
          </p:cNvPr>
          <p:cNvSpPr>
            <a:spLocks noGrp="1"/>
          </p:cNvSpPr>
          <p:nvPr>
            <p:ph type="subTitle" idx="1"/>
          </p:nvPr>
        </p:nvSpPr>
        <p:spPr>
          <a:xfrm>
            <a:off x="3566160" y="3809998"/>
            <a:ext cx="5353664" cy="840657"/>
          </a:xfrm>
        </p:spPr>
        <p:txBody>
          <a:bodyPr/>
          <a:lstStyle/>
          <a:p>
            <a:r>
              <a:rPr lang="en-US" b="1" dirty="0">
                <a:solidFill>
                  <a:schemeClr val="tx1"/>
                </a:solidFill>
              </a:rPr>
              <a:t>Umar Abdullahi </a:t>
            </a:r>
            <a:r>
              <a:rPr lang="en-US" b="1" dirty="0" err="1">
                <a:solidFill>
                  <a:schemeClr val="tx1"/>
                </a:solidFill>
              </a:rPr>
              <a:t>Yaro</a:t>
            </a:r>
            <a:endParaRPr lang="en-US" b="1" dirty="0">
              <a:solidFill>
                <a:schemeClr val="tx1"/>
              </a:solidFill>
            </a:endParaRPr>
          </a:p>
        </p:txBody>
      </p:sp>
    </p:spTree>
    <p:extLst>
      <p:ext uri="{BB962C8B-B14F-4D97-AF65-F5344CB8AC3E}">
        <p14:creationId xmlns:p14="http://schemas.microsoft.com/office/powerpoint/2010/main" val="1796448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latin typeface="Abadi" panose="020B0604020104020204" pitchFamily="34" charset="0"/>
              </a:rPr>
              <a:t>RESOURCE MAPPING </a:t>
            </a:r>
          </a:p>
        </p:txBody>
      </p:sp>
      <p:sp>
        <p:nvSpPr>
          <p:cNvPr id="3" name="Content Placeholder 2">
            <a:extLst>
              <a:ext uri="{FF2B5EF4-FFF2-40B4-BE49-F238E27FC236}">
                <a16:creationId xmlns:a16="http://schemas.microsoft.com/office/drawing/2014/main" id="{F14096E0-0889-577C-5382-4A324C61C3EB}"/>
              </a:ext>
            </a:extLst>
          </p:cNvPr>
          <p:cNvSpPr>
            <a:spLocks noGrp="1"/>
          </p:cNvSpPr>
          <p:nvPr>
            <p:ph idx="1"/>
          </p:nvPr>
        </p:nvSpPr>
        <p:spPr>
          <a:xfrm>
            <a:off x="1143001" y="3145785"/>
            <a:ext cx="4277411" cy="2793286"/>
          </a:xfrm>
        </p:spPr>
        <p:txBody>
          <a:bodyPr anchor="ctr">
            <a:noAutofit/>
          </a:bodyPr>
          <a:lstStyle/>
          <a:p>
            <a:pPr algn="just"/>
            <a:r>
              <a:rPr lang="en-GB" sz="2000" dirty="0">
                <a:latin typeface="Abadi" panose="020B0604020104020204" pitchFamily="34" charset="0"/>
              </a:rPr>
              <a:t>Identify different types of resources needed in your state </a:t>
            </a:r>
            <a:r>
              <a:rPr lang="en-GB" sz="1300" dirty="0">
                <a:latin typeface="Abadi" panose="020B0604020104020204" pitchFamily="34" charset="0"/>
              </a:rPr>
              <a:t>:</a:t>
            </a:r>
          </a:p>
        </p:txBody>
      </p:sp>
      <p:sp>
        <p:nvSpPr>
          <p:cNvPr id="4" name="Rectangle 3">
            <a:extLst>
              <a:ext uri="{FF2B5EF4-FFF2-40B4-BE49-F238E27FC236}">
                <a16:creationId xmlns:a16="http://schemas.microsoft.com/office/drawing/2014/main" id="{4B78AAEF-5E38-4D89-BD80-28E304FF3B66}"/>
              </a:ext>
            </a:extLst>
          </p:cNvPr>
          <p:cNvSpPr/>
          <p:nvPr/>
        </p:nvSpPr>
        <p:spPr>
          <a:xfrm>
            <a:off x="5894895" y="3429000"/>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Supply or support from within or outside the organization needed to meet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6" name="Rectangle 5">
            <a:extLst>
              <a:ext uri="{FF2B5EF4-FFF2-40B4-BE49-F238E27FC236}">
                <a16:creationId xmlns:a16="http://schemas.microsoft.com/office/drawing/2014/main" id="{D632DABD-283D-453E-946F-757008406FA7}"/>
              </a:ext>
            </a:extLst>
          </p:cNvPr>
          <p:cNvSpPr/>
          <p:nvPr/>
        </p:nvSpPr>
        <p:spPr>
          <a:xfrm>
            <a:off x="5894895" y="402916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Classify your resources into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Financial, Human, Material or Technical resource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D86083F-2853-48FB-971D-7A4BE23C60EE}"/>
              </a:ext>
            </a:extLst>
          </p:cNvPr>
          <p:cNvSpPr/>
          <p:nvPr/>
        </p:nvSpPr>
        <p:spPr>
          <a:xfrm>
            <a:off x="5894895" y="4675495"/>
            <a:ext cx="575668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Knowing which of these and in what quantity your organization will require over a period is the first step in resource mobilization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2231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latin typeface="Abadi" panose="020B0604020104020204" pitchFamily="34" charset="0"/>
              </a:rPr>
              <a:t>…….. RESOURCE MAPPING </a:t>
            </a:r>
          </a:p>
        </p:txBody>
      </p:sp>
      <p:sp>
        <p:nvSpPr>
          <p:cNvPr id="3" name="Content Placeholder 2">
            <a:extLst>
              <a:ext uri="{FF2B5EF4-FFF2-40B4-BE49-F238E27FC236}">
                <a16:creationId xmlns:a16="http://schemas.microsoft.com/office/drawing/2014/main" id="{F14096E0-0889-577C-5382-4A324C61C3EB}"/>
              </a:ext>
            </a:extLst>
          </p:cNvPr>
          <p:cNvSpPr>
            <a:spLocks noGrp="1"/>
          </p:cNvSpPr>
          <p:nvPr>
            <p:ph idx="1"/>
          </p:nvPr>
        </p:nvSpPr>
        <p:spPr>
          <a:xfrm>
            <a:off x="1353667" y="2177170"/>
            <a:ext cx="9708995" cy="3567173"/>
          </a:xfrm>
        </p:spPr>
        <p:txBody>
          <a:bodyPr anchor="ctr">
            <a:normAutofit/>
          </a:bodyPr>
          <a:lstStyle/>
          <a:p>
            <a:pPr marL="0" indent="0" algn="just">
              <a:buNone/>
            </a:pPr>
            <a:r>
              <a:rPr lang="en-GB" sz="1600" dirty="0">
                <a:latin typeface="Abadi" panose="020B0604020104020204" pitchFamily="34" charset="0"/>
              </a:rPr>
              <a:t>Take Inventory of Current and Future Resources</a:t>
            </a:r>
          </a:p>
          <a:p>
            <a:pPr marL="0" indent="0" algn="just">
              <a:buNone/>
            </a:pPr>
            <a:endParaRPr lang="en-GB" sz="1600" dirty="0">
              <a:latin typeface="Abadi" panose="020B0604020104020204" pitchFamily="34" charset="0"/>
            </a:endParaRPr>
          </a:p>
          <a:p>
            <a:pPr algn="just"/>
            <a:r>
              <a:rPr lang="en-GB" sz="1600" dirty="0">
                <a:latin typeface="Abadi" panose="020B0604020104020204" pitchFamily="34" charset="0"/>
              </a:rPr>
              <a:t>Having identified the different resources needed for the project, it is important the organization take stock of what is available and what is required. </a:t>
            </a:r>
          </a:p>
          <a:p>
            <a:pPr algn="just"/>
            <a:r>
              <a:rPr lang="en-GB" sz="1600" dirty="0">
                <a:latin typeface="Abadi" panose="020B0604020104020204" pitchFamily="34" charset="0"/>
              </a:rPr>
              <a:t>Identify the resource gaps, so you focus on how to address the gap and who or what organization to approach to meet the gap.</a:t>
            </a:r>
          </a:p>
        </p:txBody>
      </p:sp>
      <p:sp>
        <p:nvSpPr>
          <p:cNvPr id="5" name="Rectangle 4">
            <a:extLst>
              <a:ext uri="{FF2B5EF4-FFF2-40B4-BE49-F238E27FC236}">
                <a16:creationId xmlns:a16="http://schemas.microsoft.com/office/drawing/2014/main" id="{C386132E-7C50-4B71-BEAB-4A792A474739}"/>
              </a:ext>
            </a:extLst>
          </p:cNvPr>
          <p:cNvSpPr/>
          <p:nvPr/>
        </p:nvSpPr>
        <p:spPr>
          <a:xfrm>
            <a:off x="4935265" y="3244334"/>
            <a:ext cx="23214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badi" panose="020B0604020104020204" pitchFamily="34" charset="0"/>
                <a:ea typeface="+mn-ea"/>
                <a:cs typeface="+mn-cs"/>
              </a:rPr>
              <a:t>RESOURCE MAPPING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56795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797142" y="800392"/>
            <a:ext cx="10713541" cy="1212102"/>
          </a:xfrm>
        </p:spPr>
        <p:txBody>
          <a:bodyPr>
            <a:normAutofit/>
          </a:bodyPr>
          <a:lstStyle/>
          <a:p>
            <a:r>
              <a:rPr lang="en-GB" sz="4000" dirty="0">
                <a:solidFill>
                  <a:srgbClr val="FFFFFF"/>
                </a:solidFill>
                <a:latin typeface="Abadi" panose="020B0604020104020204" pitchFamily="34" charset="0"/>
              </a:rPr>
              <a:t>Donor Landscaping </a:t>
            </a:r>
          </a:p>
        </p:txBody>
      </p:sp>
      <p:sp>
        <p:nvSpPr>
          <p:cNvPr id="4" name="Content Placeholder 3">
            <a:extLst>
              <a:ext uri="{FF2B5EF4-FFF2-40B4-BE49-F238E27FC236}">
                <a16:creationId xmlns:a16="http://schemas.microsoft.com/office/drawing/2014/main" id="{6D9B6C3D-1AD9-43CF-9058-E7D408EC242D}"/>
              </a:ext>
            </a:extLst>
          </p:cNvPr>
          <p:cNvSpPr>
            <a:spLocks noGrp="1"/>
          </p:cNvSpPr>
          <p:nvPr>
            <p:ph idx="1"/>
          </p:nvPr>
        </p:nvSpPr>
        <p:spPr>
          <a:xfrm>
            <a:off x="1119322" y="2336670"/>
            <a:ext cx="10767878" cy="4152620"/>
          </a:xfrm>
        </p:spPr>
        <p:txBody>
          <a:bodyPr>
            <a:normAutofit fontScale="62500" lnSpcReduction="20000"/>
          </a:bodyPr>
          <a:lstStyle/>
          <a:p>
            <a:pPr marL="0" indent="0" algn="just">
              <a:lnSpc>
                <a:spcPct val="120000"/>
              </a:lnSpc>
              <a:buNone/>
            </a:pPr>
            <a:r>
              <a:rPr lang="en-US" dirty="0"/>
              <a:t>The process of identifying, analyzing, and categorizing potential donors to understand their interests, giving capacity, and alignment with your organization’s goals. This helps in creating targeted strategies to engage with donors and secure funding.</a:t>
            </a:r>
          </a:p>
          <a:p>
            <a:pPr algn="just"/>
            <a:r>
              <a:rPr lang="en-US" b="1" dirty="0"/>
              <a:t>Goal:</a:t>
            </a:r>
            <a:r>
              <a:rPr lang="en-US" dirty="0"/>
              <a:t> Understand potential donors and their giving patterns to effectively target fundraising efforts.</a:t>
            </a:r>
          </a:p>
          <a:p>
            <a:pPr algn="just"/>
            <a:r>
              <a:rPr lang="en-US" b="1" dirty="0"/>
              <a:t>Scope:</a:t>
            </a:r>
            <a:r>
              <a:rPr lang="en-US" dirty="0"/>
              <a:t> Identify individual donors, corporate donors, foundations, and government sources.</a:t>
            </a:r>
            <a:endParaRPr lang="en-US" b="1" dirty="0"/>
          </a:p>
          <a:p>
            <a:pPr marL="0" indent="0" algn="just">
              <a:buNone/>
            </a:pPr>
            <a:r>
              <a:rPr lang="en-US" b="1" dirty="0"/>
              <a:t>Identify Potential Donors</a:t>
            </a:r>
          </a:p>
          <a:p>
            <a:pPr algn="just"/>
            <a:r>
              <a:rPr lang="en-US" b="1" dirty="0"/>
              <a:t>Existing Donors:</a:t>
            </a:r>
            <a:r>
              <a:rPr lang="en-US" dirty="0"/>
              <a:t> Analyze current donors to understand their motivations and giving capacity.</a:t>
            </a:r>
          </a:p>
          <a:p>
            <a:pPr algn="just"/>
            <a:r>
              <a:rPr lang="en-US" b="1" dirty="0"/>
              <a:t>New Prospects:</a:t>
            </a:r>
            <a:r>
              <a:rPr lang="en-US" dirty="0"/>
              <a:t> Identify potential new donors through research and networking.</a:t>
            </a:r>
          </a:p>
          <a:p>
            <a:pPr marL="0" indent="0" algn="just">
              <a:buNone/>
            </a:pPr>
            <a:r>
              <a:rPr lang="en-US" b="1" dirty="0"/>
              <a:t> Categorize Donors</a:t>
            </a:r>
          </a:p>
          <a:p>
            <a:pPr algn="just"/>
            <a:r>
              <a:rPr lang="en-US" b="1" dirty="0"/>
              <a:t>Individuals:</a:t>
            </a:r>
            <a:r>
              <a:rPr lang="en-US" dirty="0"/>
              <a:t> High-net-worth individuals (HNWIs), philanthropists, and community leaders.</a:t>
            </a:r>
          </a:p>
          <a:p>
            <a:pPr algn="just"/>
            <a:r>
              <a:rPr lang="en-US" b="1" dirty="0"/>
              <a:t>Corporations:</a:t>
            </a:r>
            <a:r>
              <a:rPr lang="en-US" dirty="0"/>
              <a:t> Businesses with CSR programs, industry leaders, and local businesses.</a:t>
            </a:r>
          </a:p>
          <a:p>
            <a:pPr algn="just"/>
            <a:r>
              <a:rPr lang="en-US" b="1" dirty="0"/>
              <a:t>Foundations:</a:t>
            </a:r>
            <a:r>
              <a:rPr lang="en-US" dirty="0"/>
              <a:t> Private foundations, family foundations, and corporate foundations.</a:t>
            </a:r>
          </a:p>
          <a:p>
            <a:pPr algn="just"/>
            <a:r>
              <a:rPr lang="en-US" b="1" dirty="0"/>
              <a:t>Government:</a:t>
            </a:r>
            <a:r>
              <a:rPr lang="en-US" dirty="0"/>
              <a:t> National, regional, and local government funding opportunities.</a:t>
            </a:r>
          </a:p>
        </p:txBody>
      </p:sp>
    </p:spTree>
    <p:extLst>
      <p:ext uri="{BB962C8B-B14F-4D97-AF65-F5344CB8AC3E}">
        <p14:creationId xmlns:p14="http://schemas.microsoft.com/office/powerpoint/2010/main" val="93032895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797142" y="800392"/>
            <a:ext cx="10713541" cy="1212102"/>
          </a:xfrm>
        </p:spPr>
        <p:txBody>
          <a:bodyPr>
            <a:normAutofit/>
          </a:bodyPr>
          <a:lstStyle/>
          <a:p>
            <a:r>
              <a:rPr lang="en-GB" sz="4000" dirty="0">
                <a:solidFill>
                  <a:srgbClr val="FFFFFF"/>
                </a:solidFill>
                <a:latin typeface="Abadi" panose="020B0604020104020204" pitchFamily="34" charset="0"/>
              </a:rPr>
              <a:t>…….Donor Landscaping </a:t>
            </a:r>
          </a:p>
        </p:txBody>
      </p:sp>
      <p:sp>
        <p:nvSpPr>
          <p:cNvPr id="4" name="Content Placeholder 3">
            <a:extLst>
              <a:ext uri="{FF2B5EF4-FFF2-40B4-BE49-F238E27FC236}">
                <a16:creationId xmlns:a16="http://schemas.microsoft.com/office/drawing/2014/main" id="{6D9B6C3D-1AD9-43CF-9058-E7D408EC242D}"/>
              </a:ext>
            </a:extLst>
          </p:cNvPr>
          <p:cNvSpPr>
            <a:spLocks noGrp="1"/>
          </p:cNvSpPr>
          <p:nvPr>
            <p:ph idx="1"/>
          </p:nvPr>
        </p:nvSpPr>
        <p:spPr>
          <a:xfrm>
            <a:off x="1119321" y="2336670"/>
            <a:ext cx="8644111" cy="4403343"/>
          </a:xfrm>
        </p:spPr>
        <p:txBody>
          <a:bodyPr>
            <a:normAutofit fontScale="25000" lnSpcReduction="20000"/>
          </a:bodyPr>
          <a:lstStyle/>
          <a:p>
            <a:pPr marL="0" indent="0">
              <a:buNone/>
            </a:pPr>
            <a:r>
              <a:rPr lang="en-US" sz="5600" b="1" dirty="0"/>
              <a:t>Research Donors</a:t>
            </a:r>
          </a:p>
          <a:p>
            <a:pPr marL="0" indent="0">
              <a:buNone/>
            </a:pPr>
            <a:r>
              <a:rPr lang="en-US" sz="5600" dirty="0"/>
              <a:t>Background Information: Gather information on the donor’s history, mission, and giving patterns.</a:t>
            </a:r>
          </a:p>
          <a:p>
            <a:pPr marL="0" indent="0">
              <a:buNone/>
            </a:pPr>
            <a:r>
              <a:rPr lang="en-US" sz="5600" dirty="0"/>
              <a:t>Funding Interests: Identify the donor’s areas of interest and priority sectors.</a:t>
            </a:r>
          </a:p>
          <a:p>
            <a:pPr marL="0" indent="0">
              <a:buNone/>
            </a:pPr>
            <a:r>
              <a:rPr lang="en-US" sz="5600" dirty="0"/>
              <a:t>Giving Capacity: Estimate the donor’s potential financial contribution.</a:t>
            </a:r>
          </a:p>
          <a:p>
            <a:pPr marL="0" indent="0">
              <a:buNone/>
            </a:pPr>
            <a:r>
              <a:rPr lang="en-US" sz="5600" dirty="0"/>
              <a:t>Previous Giving: Look at past donations to similar causes or organizations.</a:t>
            </a:r>
          </a:p>
          <a:p>
            <a:pPr marL="0" indent="0">
              <a:buNone/>
            </a:pPr>
            <a:r>
              <a:rPr lang="en-US" sz="5600" b="1" dirty="0"/>
              <a:t>Analyze Donor Alignment</a:t>
            </a:r>
          </a:p>
          <a:p>
            <a:pPr marL="0" indent="0">
              <a:buNone/>
            </a:pPr>
            <a:r>
              <a:rPr lang="en-US" sz="5600" dirty="0"/>
              <a:t>Mission Alignment: Assess how well the donor’s mission aligns with your organization’s goals.</a:t>
            </a:r>
          </a:p>
          <a:p>
            <a:pPr marL="0" indent="0">
              <a:buNone/>
            </a:pPr>
            <a:r>
              <a:rPr lang="en-US" sz="5600" dirty="0"/>
              <a:t>Interest Match: Identify specific programs or projects that match the donor’s interests.</a:t>
            </a:r>
          </a:p>
          <a:p>
            <a:pPr marL="0" indent="0">
              <a:buNone/>
            </a:pPr>
            <a:r>
              <a:rPr lang="en-US" sz="5600" dirty="0"/>
              <a:t>Engagement Potential: Evaluate the likelihood of building a long-term relationship with the donor.</a:t>
            </a:r>
          </a:p>
          <a:p>
            <a:pPr marL="0" indent="0">
              <a:buNone/>
            </a:pPr>
            <a:r>
              <a:rPr lang="en-US" sz="5600" b="1" dirty="0"/>
              <a:t>Develop Engagement Strategies</a:t>
            </a:r>
          </a:p>
          <a:p>
            <a:pPr marL="0" indent="0">
              <a:buNone/>
            </a:pPr>
            <a:r>
              <a:rPr lang="en-US" sz="5600" dirty="0"/>
              <a:t>Tailored Approach: Develop personalized engagement strategies based on donor profiles.</a:t>
            </a:r>
          </a:p>
          <a:p>
            <a:pPr marL="0" indent="0">
              <a:buNone/>
            </a:pPr>
            <a:r>
              <a:rPr lang="en-US" sz="5600" dirty="0"/>
              <a:t>Individuals: Personal meetings, exclusive events, recognition programs.</a:t>
            </a:r>
          </a:p>
          <a:p>
            <a:pPr marL="0" indent="0">
              <a:buNone/>
            </a:pPr>
            <a:r>
              <a:rPr lang="en-US" sz="5600" dirty="0"/>
              <a:t>Corporations: CSR partnerships, employee engagement programs, sponsorship opportunities.</a:t>
            </a:r>
          </a:p>
          <a:p>
            <a:pPr marL="0" indent="0">
              <a:buNone/>
            </a:pPr>
            <a:r>
              <a:rPr lang="en-US" sz="5600" dirty="0"/>
              <a:t>Foundations: Detailed proposals, highlighting alignment with funding priorities, impact reports.</a:t>
            </a:r>
          </a:p>
          <a:p>
            <a:pPr marL="0" indent="0">
              <a:buNone/>
            </a:pPr>
            <a:r>
              <a:rPr lang="en-US" sz="5600" dirty="0"/>
              <a:t>Government: Compliance with application requirements, demonstrating policy alignment, showcasing impact.</a:t>
            </a:r>
          </a:p>
          <a:p>
            <a:pPr marL="0" indent="0">
              <a:buNone/>
            </a:pPr>
            <a:endParaRPr lang="en-GB" dirty="0"/>
          </a:p>
        </p:txBody>
      </p:sp>
    </p:spTree>
    <p:extLst>
      <p:ext uri="{BB962C8B-B14F-4D97-AF65-F5344CB8AC3E}">
        <p14:creationId xmlns:p14="http://schemas.microsoft.com/office/powerpoint/2010/main" val="1015063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C4B2-87EB-D99C-57FB-CA3915B26C7E}"/>
              </a:ext>
            </a:extLst>
          </p:cNvPr>
          <p:cNvSpPr>
            <a:spLocks noGrp="1"/>
          </p:cNvSpPr>
          <p:nvPr>
            <p:ph type="title"/>
          </p:nvPr>
        </p:nvSpPr>
        <p:spPr>
          <a:xfrm>
            <a:off x="1653363" y="365760"/>
            <a:ext cx="9367203" cy="1188720"/>
          </a:xfrm>
        </p:spPr>
        <p:txBody>
          <a:bodyPr>
            <a:normAutofit/>
          </a:bodyPr>
          <a:lstStyle/>
          <a:p>
            <a:r>
              <a:rPr lang="en-GB" b="1" dirty="0"/>
              <a:t>Donor Mapping </a:t>
            </a:r>
            <a:endParaRPr lang="en-GB" b="1" dirty="0">
              <a:latin typeface="Abadi" panose="020B0604020104020204" pitchFamily="34" charset="0"/>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1534081-C7F2-9DCC-C8AF-69F8E9993685}"/>
              </a:ext>
            </a:extLst>
          </p:cNvPr>
          <p:cNvSpPr>
            <a:spLocks noGrp="1"/>
          </p:cNvSpPr>
          <p:nvPr>
            <p:ph idx="1"/>
          </p:nvPr>
        </p:nvSpPr>
        <p:spPr>
          <a:xfrm>
            <a:off x="1379573" y="1695372"/>
            <a:ext cx="10463382" cy="4796868"/>
          </a:xfrm>
        </p:spPr>
        <p:txBody>
          <a:bodyPr anchor="t">
            <a:normAutofit/>
          </a:bodyPr>
          <a:lstStyle/>
          <a:p>
            <a:pPr marL="0" indent="0" algn="just">
              <a:lnSpc>
                <a:spcPct val="100000"/>
              </a:lnSpc>
              <a:buNone/>
            </a:pPr>
            <a:r>
              <a:rPr lang="en-US" sz="2000" dirty="0"/>
              <a:t>The process of visually and systematically organizing information about potential and existing donors. This helps in identifying and understanding donor characteristics, preferences, and relationships, which can enhance fundraising strategies and efforts. </a:t>
            </a:r>
            <a:endParaRPr lang="en-GB" sz="2000" b="1" dirty="0">
              <a:latin typeface="Abadi" panose="020B0604020104020204" pitchFamily="34" charset="0"/>
            </a:endParaRPr>
          </a:p>
          <a:p>
            <a:pPr marL="0" indent="0">
              <a:lnSpc>
                <a:spcPct val="100000"/>
              </a:lnSpc>
              <a:buNone/>
            </a:pPr>
            <a:r>
              <a:rPr lang="en-US" sz="2000" b="1" dirty="0"/>
              <a:t>Gather Information: </a:t>
            </a:r>
            <a:r>
              <a:rPr lang="en-US" sz="2000" dirty="0"/>
              <a:t>Existing Donors or Potential Donors</a:t>
            </a:r>
          </a:p>
          <a:p>
            <a:pPr marL="0" indent="0">
              <a:lnSpc>
                <a:spcPct val="100000"/>
              </a:lnSpc>
              <a:buNone/>
            </a:pPr>
            <a:r>
              <a:rPr lang="en-GB" sz="2000" b="1" dirty="0"/>
              <a:t>Categorize Donors</a:t>
            </a:r>
            <a:r>
              <a:rPr lang="en-GB" sz="2000" dirty="0"/>
              <a:t>: Individuals, Corporations, Foundations or Government</a:t>
            </a:r>
          </a:p>
          <a:p>
            <a:pPr marL="0" indent="0">
              <a:lnSpc>
                <a:spcPct val="100000"/>
              </a:lnSpc>
              <a:buNone/>
            </a:pPr>
            <a:r>
              <a:rPr lang="en-US" sz="2000" b="1" dirty="0"/>
              <a:t>Create Donor Profiles: </a:t>
            </a:r>
            <a:r>
              <a:rPr lang="en-US" sz="2000" dirty="0"/>
              <a:t>Name, Contact, Information, Background and Mission, Areas of Interest, Past Giving History, Giving Capacity, Preferred Type of Support, etc. </a:t>
            </a:r>
            <a:endParaRPr lang="en-US" sz="2000" b="1" dirty="0">
              <a:latin typeface="Abadi" panose="020B0604020104020204" pitchFamily="34" charset="0"/>
            </a:endParaRPr>
          </a:p>
        </p:txBody>
      </p:sp>
    </p:spTree>
    <p:extLst>
      <p:ext uri="{BB962C8B-B14F-4D97-AF65-F5344CB8AC3E}">
        <p14:creationId xmlns:p14="http://schemas.microsoft.com/office/powerpoint/2010/main" val="1728748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C4B2-87EB-D99C-57FB-CA3915B26C7E}"/>
              </a:ext>
            </a:extLst>
          </p:cNvPr>
          <p:cNvSpPr>
            <a:spLocks noGrp="1"/>
          </p:cNvSpPr>
          <p:nvPr>
            <p:ph type="title"/>
          </p:nvPr>
        </p:nvSpPr>
        <p:spPr>
          <a:xfrm>
            <a:off x="1653363" y="365760"/>
            <a:ext cx="9367203" cy="1188720"/>
          </a:xfrm>
        </p:spPr>
        <p:txBody>
          <a:bodyPr>
            <a:normAutofit/>
          </a:bodyPr>
          <a:lstStyle/>
          <a:p>
            <a:r>
              <a:rPr lang="en-GB" dirty="0">
                <a:latin typeface="Abadi" panose="020B0604020104020204" pitchFamily="34" charset="0"/>
              </a:rPr>
              <a:t>Example Donor Map</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BF89795F-A844-4DA9-A7FA-371B1ABDE9C7}"/>
              </a:ext>
            </a:extLst>
          </p:cNvPr>
          <p:cNvGraphicFramePr>
            <a:graphicFrameLocks noGrp="1"/>
          </p:cNvGraphicFramePr>
          <p:nvPr>
            <p:ph idx="1"/>
            <p:extLst>
              <p:ext uri="{D42A27DB-BD31-4B8C-83A1-F6EECF244321}">
                <p14:modId xmlns:p14="http://schemas.microsoft.com/office/powerpoint/2010/main" val="2190411138"/>
              </p:ext>
            </p:extLst>
          </p:nvPr>
        </p:nvGraphicFramePr>
        <p:xfrm>
          <a:off x="1079162" y="2456222"/>
          <a:ext cx="10515603" cy="3637195"/>
        </p:xfrm>
        <a:graphic>
          <a:graphicData uri="http://schemas.openxmlformats.org/drawingml/2006/table">
            <a:tbl>
              <a:tblPr firstRow="1" bandRow="1">
                <a:tableStyleId>{5940675A-B579-460E-94D1-54222C63F5DA}</a:tableStyleId>
              </a:tblPr>
              <a:tblGrid>
                <a:gridCol w="1502229">
                  <a:extLst>
                    <a:ext uri="{9D8B030D-6E8A-4147-A177-3AD203B41FA5}">
                      <a16:colId xmlns:a16="http://schemas.microsoft.com/office/drawing/2014/main" val="1492946930"/>
                    </a:ext>
                  </a:extLst>
                </a:gridCol>
                <a:gridCol w="1502229">
                  <a:extLst>
                    <a:ext uri="{9D8B030D-6E8A-4147-A177-3AD203B41FA5}">
                      <a16:colId xmlns:a16="http://schemas.microsoft.com/office/drawing/2014/main" val="1105466936"/>
                    </a:ext>
                  </a:extLst>
                </a:gridCol>
                <a:gridCol w="1502229">
                  <a:extLst>
                    <a:ext uri="{9D8B030D-6E8A-4147-A177-3AD203B41FA5}">
                      <a16:colId xmlns:a16="http://schemas.microsoft.com/office/drawing/2014/main" val="824013571"/>
                    </a:ext>
                  </a:extLst>
                </a:gridCol>
                <a:gridCol w="1502229">
                  <a:extLst>
                    <a:ext uri="{9D8B030D-6E8A-4147-A177-3AD203B41FA5}">
                      <a16:colId xmlns:a16="http://schemas.microsoft.com/office/drawing/2014/main" val="1477200687"/>
                    </a:ext>
                  </a:extLst>
                </a:gridCol>
                <a:gridCol w="1502229">
                  <a:extLst>
                    <a:ext uri="{9D8B030D-6E8A-4147-A177-3AD203B41FA5}">
                      <a16:colId xmlns:a16="http://schemas.microsoft.com/office/drawing/2014/main" val="2873432542"/>
                    </a:ext>
                  </a:extLst>
                </a:gridCol>
                <a:gridCol w="1502229">
                  <a:extLst>
                    <a:ext uri="{9D8B030D-6E8A-4147-A177-3AD203B41FA5}">
                      <a16:colId xmlns:a16="http://schemas.microsoft.com/office/drawing/2014/main" val="4124876142"/>
                    </a:ext>
                  </a:extLst>
                </a:gridCol>
                <a:gridCol w="1502229">
                  <a:extLst>
                    <a:ext uri="{9D8B030D-6E8A-4147-A177-3AD203B41FA5}">
                      <a16:colId xmlns:a16="http://schemas.microsoft.com/office/drawing/2014/main" val="3230399319"/>
                    </a:ext>
                  </a:extLst>
                </a:gridCol>
              </a:tblGrid>
              <a:tr h="727439">
                <a:tc>
                  <a:txBody>
                    <a:bodyPr/>
                    <a:lstStyle/>
                    <a:p>
                      <a:pPr algn="ctr"/>
                      <a:r>
                        <a:rPr lang="en-GB" b="1" dirty="0"/>
                        <a:t>Donor Type</a:t>
                      </a:r>
                    </a:p>
                  </a:txBody>
                  <a:tcPr anchor="ctr"/>
                </a:tc>
                <a:tc>
                  <a:txBody>
                    <a:bodyPr/>
                    <a:lstStyle/>
                    <a:p>
                      <a:pPr algn="ctr"/>
                      <a:r>
                        <a:rPr lang="en-GB" b="1" dirty="0"/>
                        <a:t>Donor Name</a:t>
                      </a:r>
                    </a:p>
                  </a:txBody>
                  <a:tcPr anchor="ctr"/>
                </a:tc>
                <a:tc>
                  <a:txBody>
                    <a:bodyPr/>
                    <a:lstStyle/>
                    <a:p>
                      <a:pPr algn="ctr"/>
                      <a:r>
                        <a:rPr lang="en-GB" b="1" dirty="0"/>
                        <a:t>Interest Area</a:t>
                      </a:r>
                    </a:p>
                  </a:txBody>
                  <a:tcPr anchor="ctr"/>
                </a:tc>
                <a:tc>
                  <a:txBody>
                    <a:bodyPr/>
                    <a:lstStyle/>
                    <a:p>
                      <a:pPr algn="ctr"/>
                      <a:r>
                        <a:rPr lang="en-GB" b="1" dirty="0"/>
                        <a:t>Giving Capacity</a:t>
                      </a:r>
                    </a:p>
                  </a:txBody>
                  <a:tcPr anchor="ctr"/>
                </a:tc>
                <a:tc>
                  <a:txBody>
                    <a:bodyPr/>
                    <a:lstStyle/>
                    <a:p>
                      <a:pPr algn="ctr"/>
                      <a:r>
                        <a:rPr lang="en-GB" b="1" dirty="0"/>
                        <a:t>Engagement Level</a:t>
                      </a:r>
                    </a:p>
                  </a:txBody>
                  <a:tcPr anchor="ctr"/>
                </a:tc>
                <a:tc>
                  <a:txBody>
                    <a:bodyPr/>
                    <a:lstStyle/>
                    <a:p>
                      <a:pPr algn="ctr"/>
                      <a:r>
                        <a:rPr lang="en-GB" b="1" dirty="0"/>
                        <a:t>Preferred Support</a:t>
                      </a:r>
                    </a:p>
                  </a:txBody>
                  <a:tcPr anchor="ctr"/>
                </a:tc>
                <a:tc>
                  <a:txBody>
                    <a:bodyPr/>
                    <a:lstStyle/>
                    <a:p>
                      <a:pPr algn="ctr"/>
                      <a:r>
                        <a:rPr lang="en-GB" b="1" dirty="0"/>
                        <a:t>Relationship</a:t>
                      </a:r>
                    </a:p>
                  </a:txBody>
                  <a:tcPr anchor="ctr"/>
                </a:tc>
                <a:extLst>
                  <a:ext uri="{0D108BD9-81ED-4DB2-BD59-A6C34878D82A}">
                    <a16:rowId xmlns:a16="http://schemas.microsoft.com/office/drawing/2014/main" val="1634213509"/>
                  </a:ext>
                </a:extLst>
              </a:tr>
              <a:tr h="727439">
                <a:tc>
                  <a:txBody>
                    <a:bodyPr/>
                    <a:lstStyle/>
                    <a:p>
                      <a:pPr algn="ctr"/>
                      <a:r>
                        <a:rPr lang="en-GB"/>
                        <a:t>Individual</a:t>
                      </a:r>
                    </a:p>
                  </a:txBody>
                  <a:tcPr anchor="ctr"/>
                </a:tc>
                <a:tc>
                  <a:txBody>
                    <a:bodyPr/>
                    <a:lstStyle/>
                    <a:p>
                      <a:pPr algn="ctr"/>
                      <a:r>
                        <a:rPr lang="en-GB" dirty="0"/>
                        <a:t>Usman Bello</a:t>
                      </a:r>
                    </a:p>
                  </a:txBody>
                  <a:tcPr anchor="ctr"/>
                </a:tc>
                <a:tc>
                  <a:txBody>
                    <a:bodyPr/>
                    <a:lstStyle/>
                    <a:p>
                      <a:pPr algn="ctr"/>
                      <a:r>
                        <a:rPr lang="en-GB"/>
                        <a:t>Education</a:t>
                      </a:r>
                    </a:p>
                  </a:txBody>
                  <a:tcPr anchor="ctr"/>
                </a:tc>
                <a:tc>
                  <a:txBody>
                    <a:bodyPr/>
                    <a:lstStyle/>
                    <a:p>
                      <a:pPr algn="ctr"/>
                      <a:r>
                        <a:rPr lang="en-GB"/>
                        <a:t>High</a:t>
                      </a:r>
                    </a:p>
                  </a:txBody>
                  <a:tcPr anchor="ctr"/>
                </a:tc>
                <a:tc>
                  <a:txBody>
                    <a:bodyPr/>
                    <a:lstStyle/>
                    <a:p>
                      <a:pPr algn="ctr"/>
                      <a:r>
                        <a:rPr lang="en-GB"/>
                        <a:t>High</a:t>
                      </a:r>
                    </a:p>
                  </a:txBody>
                  <a:tcPr anchor="ctr"/>
                </a:tc>
                <a:tc>
                  <a:txBody>
                    <a:bodyPr/>
                    <a:lstStyle/>
                    <a:p>
                      <a:pPr algn="ctr"/>
                      <a:r>
                        <a:rPr lang="en-GB"/>
                        <a:t>Major gifts</a:t>
                      </a:r>
                    </a:p>
                  </a:txBody>
                  <a:tcPr anchor="ctr"/>
                </a:tc>
                <a:tc>
                  <a:txBody>
                    <a:bodyPr/>
                    <a:lstStyle/>
                    <a:p>
                      <a:pPr algn="ctr"/>
                      <a:r>
                        <a:rPr lang="en-GB" dirty="0"/>
                        <a:t>Long-term supporter</a:t>
                      </a:r>
                    </a:p>
                  </a:txBody>
                  <a:tcPr anchor="ctr"/>
                </a:tc>
                <a:extLst>
                  <a:ext uri="{0D108BD9-81ED-4DB2-BD59-A6C34878D82A}">
                    <a16:rowId xmlns:a16="http://schemas.microsoft.com/office/drawing/2014/main" val="605259554"/>
                  </a:ext>
                </a:extLst>
              </a:tr>
              <a:tr h="727439">
                <a:tc>
                  <a:txBody>
                    <a:bodyPr/>
                    <a:lstStyle/>
                    <a:p>
                      <a:pPr algn="ctr"/>
                      <a:r>
                        <a:rPr lang="en-GB"/>
                        <a:t>Corporation</a:t>
                      </a:r>
                    </a:p>
                  </a:txBody>
                  <a:tcPr anchor="ctr"/>
                </a:tc>
                <a:tc>
                  <a:txBody>
                    <a:bodyPr/>
                    <a:lstStyle/>
                    <a:p>
                      <a:pPr algn="ctr"/>
                      <a:r>
                        <a:rPr lang="en-GB"/>
                        <a:t>ABC Corp</a:t>
                      </a:r>
                    </a:p>
                  </a:txBody>
                  <a:tcPr anchor="ctr"/>
                </a:tc>
                <a:tc>
                  <a:txBody>
                    <a:bodyPr/>
                    <a:lstStyle/>
                    <a:p>
                      <a:pPr algn="ctr"/>
                      <a:r>
                        <a:rPr lang="en-GB"/>
                        <a:t>Community Health</a:t>
                      </a:r>
                    </a:p>
                  </a:txBody>
                  <a:tcPr anchor="ctr"/>
                </a:tc>
                <a:tc>
                  <a:txBody>
                    <a:bodyPr/>
                    <a:lstStyle/>
                    <a:p>
                      <a:pPr algn="ctr"/>
                      <a:r>
                        <a:rPr lang="en-GB"/>
                        <a:t>Medium</a:t>
                      </a:r>
                    </a:p>
                  </a:txBody>
                  <a:tcPr anchor="ctr"/>
                </a:tc>
                <a:tc>
                  <a:txBody>
                    <a:bodyPr/>
                    <a:lstStyle/>
                    <a:p>
                      <a:pPr algn="ctr"/>
                      <a:r>
                        <a:rPr lang="en-GB"/>
                        <a:t>Medium</a:t>
                      </a:r>
                    </a:p>
                  </a:txBody>
                  <a:tcPr anchor="ctr"/>
                </a:tc>
                <a:tc>
                  <a:txBody>
                    <a:bodyPr/>
                    <a:lstStyle/>
                    <a:p>
                      <a:pPr algn="ctr"/>
                      <a:r>
                        <a:rPr lang="en-GB"/>
                        <a:t>CSR sponsorship</a:t>
                      </a:r>
                    </a:p>
                  </a:txBody>
                  <a:tcPr anchor="ctr"/>
                </a:tc>
                <a:tc>
                  <a:txBody>
                    <a:bodyPr/>
                    <a:lstStyle/>
                    <a:p>
                      <a:pPr algn="ctr"/>
                      <a:r>
                        <a:rPr lang="en-GB" dirty="0"/>
                        <a:t>CSR partner</a:t>
                      </a:r>
                    </a:p>
                  </a:txBody>
                  <a:tcPr anchor="ctr"/>
                </a:tc>
                <a:extLst>
                  <a:ext uri="{0D108BD9-81ED-4DB2-BD59-A6C34878D82A}">
                    <a16:rowId xmlns:a16="http://schemas.microsoft.com/office/drawing/2014/main" val="1253607058"/>
                  </a:ext>
                </a:extLst>
              </a:tr>
              <a:tr h="727439">
                <a:tc>
                  <a:txBody>
                    <a:bodyPr/>
                    <a:lstStyle/>
                    <a:p>
                      <a:pPr algn="ctr"/>
                      <a:r>
                        <a:rPr lang="en-GB"/>
                        <a:t>Foundation</a:t>
                      </a:r>
                    </a:p>
                  </a:txBody>
                  <a:tcPr anchor="ctr"/>
                </a:tc>
                <a:tc>
                  <a:txBody>
                    <a:bodyPr/>
                    <a:lstStyle/>
                    <a:p>
                      <a:pPr algn="ctr"/>
                      <a:r>
                        <a:rPr lang="en-GB"/>
                        <a:t>XYZ Foundation</a:t>
                      </a:r>
                    </a:p>
                  </a:txBody>
                  <a:tcPr anchor="ctr"/>
                </a:tc>
                <a:tc>
                  <a:txBody>
                    <a:bodyPr/>
                    <a:lstStyle/>
                    <a:p>
                      <a:pPr algn="ctr"/>
                      <a:r>
                        <a:rPr lang="en-GB"/>
                        <a:t>Child Welfare</a:t>
                      </a:r>
                    </a:p>
                  </a:txBody>
                  <a:tcPr anchor="ctr"/>
                </a:tc>
                <a:tc>
                  <a:txBody>
                    <a:bodyPr/>
                    <a:lstStyle/>
                    <a:p>
                      <a:pPr algn="ctr"/>
                      <a:r>
                        <a:rPr lang="en-GB"/>
                        <a:t>High</a:t>
                      </a:r>
                    </a:p>
                  </a:txBody>
                  <a:tcPr anchor="ctr"/>
                </a:tc>
                <a:tc>
                  <a:txBody>
                    <a:bodyPr/>
                    <a:lstStyle/>
                    <a:p>
                      <a:pPr algn="ctr"/>
                      <a:r>
                        <a:rPr lang="en-GB" dirty="0"/>
                        <a:t>Low</a:t>
                      </a:r>
                    </a:p>
                  </a:txBody>
                  <a:tcPr anchor="ctr"/>
                </a:tc>
                <a:tc>
                  <a:txBody>
                    <a:bodyPr/>
                    <a:lstStyle/>
                    <a:p>
                      <a:pPr algn="ctr"/>
                      <a:r>
                        <a:rPr lang="en-GB"/>
                        <a:t>Grants</a:t>
                      </a:r>
                    </a:p>
                  </a:txBody>
                  <a:tcPr anchor="ctr"/>
                </a:tc>
                <a:tc>
                  <a:txBody>
                    <a:bodyPr/>
                    <a:lstStyle/>
                    <a:p>
                      <a:pPr algn="ctr"/>
                      <a:r>
                        <a:rPr lang="en-GB" dirty="0"/>
                        <a:t>Potential funder</a:t>
                      </a:r>
                    </a:p>
                  </a:txBody>
                  <a:tcPr anchor="ctr"/>
                </a:tc>
                <a:extLst>
                  <a:ext uri="{0D108BD9-81ED-4DB2-BD59-A6C34878D82A}">
                    <a16:rowId xmlns:a16="http://schemas.microsoft.com/office/drawing/2014/main" val="662909375"/>
                  </a:ext>
                </a:extLst>
              </a:tr>
              <a:tr h="727439">
                <a:tc>
                  <a:txBody>
                    <a:bodyPr/>
                    <a:lstStyle/>
                    <a:p>
                      <a:pPr algn="ctr"/>
                      <a:r>
                        <a:rPr lang="en-GB"/>
                        <a:t>Government</a:t>
                      </a:r>
                    </a:p>
                  </a:txBody>
                  <a:tcPr anchor="ctr"/>
                </a:tc>
                <a:tc>
                  <a:txBody>
                    <a:bodyPr/>
                    <a:lstStyle/>
                    <a:p>
                      <a:pPr algn="ctr"/>
                      <a:r>
                        <a:rPr lang="en-GB"/>
                        <a:t>Local Govt</a:t>
                      </a:r>
                    </a:p>
                  </a:txBody>
                  <a:tcPr anchor="ctr"/>
                </a:tc>
                <a:tc>
                  <a:txBody>
                    <a:bodyPr/>
                    <a:lstStyle/>
                    <a:p>
                      <a:pPr algn="ctr"/>
                      <a:r>
                        <a:rPr lang="en-GB"/>
                        <a:t>School Programs</a:t>
                      </a:r>
                    </a:p>
                  </a:txBody>
                  <a:tcPr anchor="ctr"/>
                </a:tc>
                <a:tc>
                  <a:txBody>
                    <a:bodyPr/>
                    <a:lstStyle/>
                    <a:p>
                      <a:pPr algn="ctr"/>
                      <a:r>
                        <a:rPr lang="en-GB"/>
                        <a:t>Medium</a:t>
                      </a:r>
                    </a:p>
                  </a:txBody>
                  <a:tcPr anchor="ctr"/>
                </a:tc>
                <a:tc>
                  <a:txBody>
                    <a:bodyPr/>
                    <a:lstStyle/>
                    <a:p>
                      <a:pPr algn="ctr"/>
                      <a:r>
                        <a:rPr lang="en-GB"/>
                        <a:t>High</a:t>
                      </a:r>
                    </a:p>
                  </a:txBody>
                  <a:tcPr anchor="ctr"/>
                </a:tc>
                <a:tc>
                  <a:txBody>
                    <a:bodyPr/>
                    <a:lstStyle/>
                    <a:p>
                      <a:pPr algn="ctr"/>
                      <a:r>
                        <a:rPr lang="en-GB"/>
                        <a:t>Grants</a:t>
                      </a:r>
                    </a:p>
                  </a:txBody>
                  <a:tcPr anchor="ctr"/>
                </a:tc>
                <a:tc>
                  <a:txBody>
                    <a:bodyPr/>
                    <a:lstStyle/>
                    <a:p>
                      <a:pPr algn="ctr"/>
                      <a:r>
                        <a:rPr lang="en-GB" dirty="0"/>
                        <a:t>Ongoing partner</a:t>
                      </a:r>
                    </a:p>
                  </a:txBody>
                  <a:tcPr anchor="ctr"/>
                </a:tc>
                <a:extLst>
                  <a:ext uri="{0D108BD9-81ED-4DB2-BD59-A6C34878D82A}">
                    <a16:rowId xmlns:a16="http://schemas.microsoft.com/office/drawing/2014/main" val="361860571"/>
                  </a:ext>
                </a:extLst>
              </a:tr>
            </a:tbl>
          </a:graphicData>
        </a:graphic>
      </p:graphicFrame>
    </p:spTree>
    <p:extLst>
      <p:ext uri="{BB962C8B-B14F-4D97-AF65-F5344CB8AC3E}">
        <p14:creationId xmlns:p14="http://schemas.microsoft.com/office/powerpoint/2010/main" val="40877288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CCAE-BD21-A066-C21F-EFE45C20CB2A}"/>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3200" b="1" dirty="0"/>
              <a:t>Donor Approach </a:t>
            </a:r>
          </a:p>
        </p:txBody>
      </p:sp>
      <p:sp>
        <p:nvSpPr>
          <p:cNvPr id="5" name="Content Placeholder 4">
            <a:extLst>
              <a:ext uri="{FF2B5EF4-FFF2-40B4-BE49-F238E27FC236}">
                <a16:creationId xmlns:a16="http://schemas.microsoft.com/office/drawing/2014/main" id="{C396B0A4-6465-4A09-968C-DCD93017BB7E}"/>
              </a:ext>
            </a:extLst>
          </p:cNvPr>
          <p:cNvSpPr>
            <a:spLocks noGrp="1"/>
          </p:cNvSpPr>
          <p:nvPr>
            <p:ph idx="1"/>
          </p:nvPr>
        </p:nvSpPr>
        <p:spPr/>
        <p:txBody>
          <a:bodyPr/>
          <a:lstStyle/>
          <a:p>
            <a:pPr marL="0" indent="0" algn="just">
              <a:buNone/>
            </a:pPr>
            <a:r>
              <a:rPr lang="en-US" dirty="0"/>
              <a:t>Requires a strategic and personalized plan to build relationships, demonstrate alignment with their interests, and secure their support.</a:t>
            </a:r>
          </a:p>
          <a:p>
            <a:pPr marL="0" indent="0" algn="just">
              <a:buNone/>
            </a:pPr>
            <a:r>
              <a:rPr lang="en-US" dirty="0">
                <a:solidFill>
                  <a:srgbClr val="FF0000"/>
                </a:solidFill>
              </a:rPr>
              <a:t>Engage, Negotiate, Manage and Report, Communicate Result</a:t>
            </a:r>
          </a:p>
          <a:p>
            <a:pPr algn="just"/>
            <a:r>
              <a:rPr lang="en-GB" dirty="0"/>
              <a:t>Initial Contact</a:t>
            </a:r>
          </a:p>
          <a:p>
            <a:pPr algn="just"/>
            <a:r>
              <a:rPr lang="en-GB" dirty="0"/>
              <a:t>Building the Relationship</a:t>
            </a:r>
          </a:p>
          <a:p>
            <a:pPr algn="just"/>
            <a:r>
              <a:rPr lang="en-GB" dirty="0"/>
              <a:t>Proposal Presentation</a:t>
            </a:r>
          </a:p>
          <a:p>
            <a:pPr algn="just"/>
            <a:r>
              <a:rPr lang="en-GB" dirty="0"/>
              <a:t>Follow-Up</a:t>
            </a:r>
          </a:p>
          <a:p>
            <a:pPr algn="just"/>
            <a:r>
              <a:rPr lang="en-GB" dirty="0"/>
              <a:t>Recognition and Acknowledgment</a:t>
            </a:r>
          </a:p>
          <a:p>
            <a:pPr algn="just"/>
            <a:endParaRPr lang="en-GB" dirty="0"/>
          </a:p>
          <a:p>
            <a:pPr algn="just"/>
            <a:endParaRPr lang="en-GB" dirty="0"/>
          </a:p>
        </p:txBody>
      </p:sp>
    </p:spTree>
    <p:extLst>
      <p:ext uri="{BB962C8B-B14F-4D97-AF65-F5344CB8AC3E}">
        <p14:creationId xmlns:p14="http://schemas.microsoft.com/office/powerpoint/2010/main" val="2541418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33FCEE-C5AF-A3FB-4B30-8E001FB3B5AA}"/>
              </a:ext>
            </a:extLst>
          </p:cNvPr>
          <p:cNvSpPr txBox="1">
            <a:spLocks/>
          </p:cNvSpPr>
          <p:nvPr/>
        </p:nvSpPr>
        <p:spPr>
          <a:xfrm>
            <a:off x="539228" y="297641"/>
            <a:ext cx="10515600" cy="83798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Obtain Resources </a:t>
            </a:r>
          </a:p>
        </p:txBody>
      </p:sp>
      <p:sp>
        <p:nvSpPr>
          <p:cNvPr id="3" name="Content Placeholder 2">
            <a:extLst>
              <a:ext uri="{FF2B5EF4-FFF2-40B4-BE49-F238E27FC236}">
                <a16:creationId xmlns:a16="http://schemas.microsoft.com/office/drawing/2014/main" id="{6D5D11F9-E96A-4B80-AF80-1097FB0BC6DD}"/>
              </a:ext>
            </a:extLst>
          </p:cNvPr>
          <p:cNvSpPr>
            <a:spLocks noGrp="1"/>
          </p:cNvSpPr>
          <p:nvPr>
            <p:ph idx="1"/>
          </p:nvPr>
        </p:nvSpPr>
        <p:spPr>
          <a:xfrm>
            <a:off x="838200" y="1383173"/>
            <a:ext cx="10650794" cy="4678413"/>
          </a:xfrm>
        </p:spPr>
        <p:txBody>
          <a:bodyPr/>
          <a:lstStyle/>
          <a:p>
            <a:pPr algn="just"/>
            <a:r>
              <a:rPr lang="en-US" b="1" dirty="0"/>
              <a:t>Clear Communication</a:t>
            </a:r>
            <a:r>
              <a:rPr lang="en-US" dirty="0"/>
              <a:t>: Clearly articulate the need and impact of resources to potential donors and supporters.</a:t>
            </a:r>
          </a:p>
          <a:p>
            <a:pPr algn="just"/>
            <a:r>
              <a:rPr lang="en-US" b="1" dirty="0"/>
              <a:t>Regular Updates</a:t>
            </a:r>
            <a:r>
              <a:rPr lang="en-US" dirty="0"/>
              <a:t>: Keep donors informed about the progress and impact of their contributions.</a:t>
            </a:r>
          </a:p>
          <a:p>
            <a:pPr algn="just"/>
            <a:r>
              <a:rPr lang="en-US" b="1" dirty="0"/>
              <a:t>Building Relationships</a:t>
            </a:r>
            <a:r>
              <a:rPr lang="en-US" dirty="0"/>
              <a:t>: Focus on building long-term relationships with donors, partners, and volunteers.</a:t>
            </a:r>
          </a:p>
          <a:p>
            <a:pPr algn="just"/>
            <a:r>
              <a:rPr lang="en-US" b="1" dirty="0"/>
              <a:t>Transparency</a:t>
            </a:r>
            <a:r>
              <a:rPr lang="en-US" dirty="0"/>
              <a:t>: Be transparent about how resources are used and the outcomes achieved.</a:t>
            </a:r>
            <a:endParaRPr lang="en-GB" dirty="0"/>
          </a:p>
        </p:txBody>
      </p:sp>
    </p:spTree>
    <p:extLst>
      <p:ext uri="{BB962C8B-B14F-4D97-AF65-F5344CB8AC3E}">
        <p14:creationId xmlns:p14="http://schemas.microsoft.com/office/powerpoint/2010/main" val="777017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797142" y="905288"/>
            <a:ext cx="10713541" cy="1013660"/>
          </a:xfrm>
        </p:spPr>
        <p:txBody>
          <a:bodyPr>
            <a:normAutofit/>
          </a:bodyPr>
          <a:lstStyle/>
          <a:p>
            <a:r>
              <a:rPr lang="en-GB" sz="4000" dirty="0">
                <a:solidFill>
                  <a:srgbClr val="FFFFFF"/>
                </a:solidFill>
                <a:latin typeface="Abadi" panose="020B0604020104020204" pitchFamily="34" charset="0"/>
              </a:rPr>
              <a:t> Evaluate</a:t>
            </a:r>
          </a:p>
        </p:txBody>
      </p:sp>
      <p:sp>
        <p:nvSpPr>
          <p:cNvPr id="4" name="Content Placeholder 3">
            <a:extLst>
              <a:ext uri="{FF2B5EF4-FFF2-40B4-BE49-F238E27FC236}">
                <a16:creationId xmlns:a16="http://schemas.microsoft.com/office/drawing/2014/main" id="{6D9B6C3D-1AD9-43CF-9058-E7D408EC242D}"/>
              </a:ext>
            </a:extLst>
          </p:cNvPr>
          <p:cNvSpPr>
            <a:spLocks noGrp="1"/>
          </p:cNvSpPr>
          <p:nvPr>
            <p:ph idx="1"/>
          </p:nvPr>
        </p:nvSpPr>
        <p:spPr>
          <a:xfrm>
            <a:off x="1119322" y="2241267"/>
            <a:ext cx="10391361" cy="4521330"/>
          </a:xfrm>
        </p:spPr>
        <p:txBody>
          <a:bodyPr>
            <a:normAutofit lnSpcReduction="10000"/>
          </a:bodyPr>
          <a:lstStyle/>
          <a:p>
            <a:pPr marL="0" indent="0">
              <a:buNone/>
            </a:pPr>
            <a:r>
              <a:rPr lang="en-US" dirty="0"/>
              <a:t>Evaluating the effectiveness of your resource mobilization efforts is crucial for understanding their impact, identifying areas for improvement, and ensuring accountability to stakeholders.</a:t>
            </a:r>
          </a:p>
          <a:p>
            <a:r>
              <a:rPr lang="en-GB" dirty="0"/>
              <a:t>Define Evaluation Objectives - SCOPE</a:t>
            </a:r>
          </a:p>
          <a:p>
            <a:r>
              <a:rPr lang="en-US" dirty="0"/>
              <a:t>Establish Evaluation Criteria and Indicators</a:t>
            </a:r>
          </a:p>
          <a:p>
            <a:r>
              <a:rPr lang="en-GB" dirty="0"/>
              <a:t>Collect Data</a:t>
            </a:r>
          </a:p>
          <a:p>
            <a:r>
              <a:rPr lang="en-GB" dirty="0" err="1"/>
              <a:t>Analyze</a:t>
            </a:r>
            <a:r>
              <a:rPr lang="en-GB" dirty="0"/>
              <a:t> Data</a:t>
            </a:r>
          </a:p>
          <a:p>
            <a:r>
              <a:rPr lang="en-GB" dirty="0"/>
              <a:t>Report Findings (Internal &amp; External)</a:t>
            </a:r>
          </a:p>
          <a:p>
            <a:r>
              <a:rPr lang="en-GB" dirty="0"/>
              <a:t>Make Recommendations and Adjustments</a:t>
            </a:r>
          </a:p>
          <a:p>
            <a:r>
              <a:rPr lang="en-GB" dirty="0"/>
              <a:t>Continuous Improvement</a:t>
            </a:r>
          </a:p>
          <a:p>
            <a:pPr marL="0" indent="0">
              <a:buNone/>
            </a:pPr>
            <a:endParaRPr lang="en-GB" dirty="0"/>
          </a:p>
          <a:p>
            <a:pPr marL="0" indent="0">
              <a:buNone/>
            </a:pPr>
            <a:endParaRPr lang="en-GB"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105217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CAF03D09-C201-49D4-9AC4-A91A51BE796C}"/>
              </a:ext>
            </a:extLst>
          </p:cNvPr>
          <p:cNvPicPr>
            <a:picLocks noGrp="1" noChangeAspect="1"/>
          </p:cNvPicPr>
          <p:nvPr>
            <p:ph idx="1"/>
          </p:nvPr>
        </p:nvPicPr>
        <p:blipFill>
          <a:blip r:embed="rId2"/>
          <a:stretch>
            <a:fillRect/>
          </a:stretch>
        </p:blipFill>
        <p:spPr>
          <a:xfrm>
            <a:off x="3291150" y="1467100"/>
            <a:ext cx="5606300" cy="3737533"/>
          </a:xfrm>
          <a:prstGeom prst="rect">
            <a:avLst/>
          </a:prstGeom>
        </p:spPr>
      </p:pic>
    </p:spTree>
    <p:extLst>
      <p:ext uri="{BB962C8B-B14F-4D97-AF65-F5344CB8AC3E}">
        <p14:creationId xmlns:p14="http://schemas.microsoft.com/office/powerpoint/2010/main" val="422218502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978E4-E208-A904-8893-6A70118122EF}"/>
              </a:ext>
            </a:extLst>
          </p:cNvPr>
          <p:cNvSpPr>
            <a:spLocks noGrp="1"/>
          </p:cNvSpPr>
          <p:nvPr>
            <p:ph type="title"/>
          </p:nvPr>
        </p:nvSpPr>
        <p:spPr>
          <a:xfrm>
            <a:off x="466722" y="2050026"/>
            <a:ext cx="3201366" cy="1924326"/>
          </a:xfrm>
        </p:spPr>
        <p:txBody>
          <a:bodyPr anchor="b">
            <a:normAutofit fontScale="90000"/>
          </a:bodyPr>
          <a:lstStyle/>
          <a:p>
            <a:pPr algn="just"/>
            <a:r>
              <a:rPr lang="en-US" sz="4800" dirty="0">
                <a:solidFill>
                  <a:schemeClr val="bg2"/>
                </a:solidFill>
              </a:rPr>
              <a:t>Resource </a:t>
            </a:r>
            <a:r>
              <a:rPr lang="en-US" sz="4800" dirty="0" err="1">
                <a:solidFill>
                  <a:schemeClr val="bg2"/>
                </a:solidFill>
              </a:rPr>
              <a:t>Mobilisation</a:t>
            </a:r>
            <a:endParaRPr lang="en-GB" sz="4800" dirty="0">
              <a:solidFill>
                <a:schemeClr val="bg2"/>
              </a:solidFill>
              <a:latin typeface="Abadi" panose="020B0604020104020204" pitchFamily="34" charset="0"/>
            </a:endParaRPr>
          </a:p>
        </p:txBody>
      </p:sp>
      <p:sp>
        <p:nvSpPr>
          <p:cNvPr id="3" name="Content Placeholder 2">
            <a:extLst>
              <a:ext uri="{FF2B5EF4-FFF2-40B4-BE49-F238E27FC236}">
                <a16:creationId xmlns:a16="http://schemas.microsoft.com/office/drawing/2014/main" id="{3D6CCC93-29D8-2319-93BA-4CA990DA1BFE}"/>
              </a:ext>
            </a:extLst>
          </p:cNvPr>
          <p:cNvSpPr>
            <a:spLocks noGrp="1"/>
          </p:cNvSpPr>
          <p:nvPr>
            <p:ph idx="1"/>
          </p:nvPr>
        </p:nvSpPr>
        <p:spPr>
          <a:xfrm>
            <a:off x="4698858" y="286173"/>
            <a:ext cx="7232587" cy="6011388"/>
          </a:xfrm>
        </p:spPr>
        <p:txBody>
          <a:bodyPr anchor="ctr">
            <a:normAutofit/>
          </a:bodyPr>
          <a:lstStyle/>
          <a:p>
            <a:pPr marL="0" indent="0" algn="just">
              <a:buNone/>
            </a:pPr>
            <a:r>
              <a:rPr lang="en-US" dirty="0"/>
              <a:t>Resource </a:t>
            </a:r>
            <a:r>
              <a:rPr lang="en-US" dirty="0" err="1"/>
              <a:t>Mobilisation</a:t>
            </a:r>
            <a:r>
              <a:rPr lang="en-US" dirty="0"/>
              <a:t> is: </a:t>
            </a:r>
            <a:endParaRPr lang="en-US" dirty="0">
              <a:latin typeface="+mj-lt"/>
            </a:endParaRPr>
          </a:p>
          <a:p>
            <a:pPr algn="just"/>
            <a:r>
              <a:rPr lang="en-US" sz="2400" dirty="0">
                <a:latin typeface="+mj-lt"/>
              </a:rPr>
              <a:t>The process of obtaining the resources you need to implement your planned activities (UNESCO).</a:t>
            </a:r>
          </a:p>
          <a:p>
            <a:pPr algn="just"/>
            <a:r>
              <a:rPr lang="en-US" sz="2400" dirty="0">
                <a:latin typeface="+mj-lt"/>
              </a:rPr>
              <a:t>A process where we identify the resources essential for the development, implementation,  and continuation of works for achieving the organization’s mission. </a:t>
            </a:r>
          </a:p>
          <a:p>
            <a:pPr algn="just"/>
            <a:r>
              <a:rPr lang="en-US" sz="2400" dirty="0">
                <a:latin typeface="+mj-lt"/>
              </a:rPr>
              <a:t>Focused on the relationship with Resource Providers, the skills, knowledge, and capacity for proper use of resources. </a:t>
            </a:r>
          </a:p>
          <a:p>
            <a:pPr algn="just"/>
            <a:r>
              <a:rPr lang="en-US" sz="2400" dirty="0">
                <a:latin typeface="+mj-lt"/>
              </a:rPr>
              <a:t> Resource </a:t>
            </a:r>
            <a:r>
              <a:rPr lang="en-US" sz="2400" dirty="0" err="1">
                <a:latin typeface="+mj-lt"/>
              </a:rPr>
              <a:t>Mobilisation</a:t>
            </a:r>
            <a:r>
              <a:rPr lang="en-US" sz="2400" dirty="0">
                <a:latin typeface="+mj-lt"/>
              </a:rPr>
              <a:t> is described as an organization’s efforts to attract resources.</a:t>
            </a:r>
          </a:p>
        </p:txBody>
      </p:sp>
    </p:spTree>
    <p:extLst>
      <p:ext uri="{BB962C8B-B14F-4D97-AF65-F5344CB8AC3E}">
        <p14:creationId xmlns:p14="http://schemas.microsoft.com/office/powerpoint/2010/main" val="892262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0DDF8-13F6-4F8A-864F-5A9B1FEE451C}"/>
              </a:ext>
            </a:extLst>
          </p:cNvPr>
          <p:cNvSpPr>
            <a:spLocks noGrp="1"/>
          </p:cNvSpPr>
          <p:nvPr>
            <p:ph idx="1"/>
          </p:nvPr>
        </p:nvSpPr>
        <p:spPr>
          <a:xfrm>
            <a:off x="838200" y="1253331"/>
            <a:ext cx="10515600" cy="4351338"/>
          </a:xfrm>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What is Resource </a:t>
            </a:r>
            <a:r>
              <a:rPr lang="en-US" b="1" dirty="0" err="1"/>
              <a:t>Mobilisation</a:t>
            </a:r>
            <a:r>
              <a:rPr lang="en-US" b="1" dirty="0"/>
              <a:t> for School Feeding </a:t>
            </a:r>
            <a:r>
              <a:rPr lang="en-US" b="1" dirty="0" err="1"/>
              <a:t>Programme</a:t>
            </a:r>
            <a:r>
              <a:rPr lang="en-US" b="1" dirty="0"/>
              <a:t> and why do you need it?</a:t>
            </a:r>
            <a:endParaRPr lang="en-GB" b="1" dirty="0"/>
          </a:p>
          <a:p>
            <a:pPr algn="ctr"/>
            <a:endParaRPr lang="en-GB" dirty="0"/>
          </a:p>
        </p:txBody>
      </p:sp>
    </p:spTree>
    <p:extLst>
      <p:ext uri="{BB962C8B-B14F-4D97-AF65-F5344CB8AC3E}">
        <p14:creationId xmlns:p14="http://schemas.microsoft.com/office/powerpoint/2010/main" val="23650327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F978E4-E208-A904-8893-6A70118122EF}"/>
              </a:ext>
            </a:extLst>
          </p:cNvPr>
          <p:cNvSpPr>
            <a:spLocks noGrp="1"/>
          </p:cNvSpPr>
          <p:nvPr>
            <p:ph type="title"/>
          </p:nvPr>
        </p:nvSpPr>
        <p:spPr>
          <a:xfrm>
            <a:off x="466722" y="586855"/>
            <a:ext cx="3201366" cy="3387497"/>
          </a:xfrm>
        </p:spPr>
        <p:txBody>
          <a:bodyPr anchor="b">
            <a:normAutofit/>
          </a:bodyPr>
          <a:lstStyle/>
          <a:p>
            <a:pPr algn="r"/>
            <a:r>
              <a:rPr lang="en-GB" sz="3100" dirty="0">
                <a:solidFill>
                  <a:srgbClr val="FFFFFF"/>
                </a:solidFill>
                <a:latin typeface="Abadi" panose="020B0604020104020204" pitchFamily="34" charset="0"/>
              </a:rPr>
              <a:t> </a:t>
            </a:r>
          </a:p>
        </p:txBody>
      </p:sp>
      <p:sp>
        <p:nvSpPr>
          <p:cNvPr id="3" name="Content Placeholder 2">
            <a:extLst>
              <a:ext uri="{FF2B5EF4-FFF2-40B4-BE49-F238E27FC236}">
                <a16:creationId xmlns:a16="http://schemas.microsoft.com/office/drawing/2014/main" id="{3D6CCC93-29D8-2319-93BA-4CA990DA1BFE}"/>
              </a:ext>
            </a:extLst>
          </p:cNvPr>
          <p:cNvSpPr>
            <a:spLocks noGrp="1"/>
          </p:cNvSpPr>
          <p:nvPr>
            <p:ph idx="1"/>
          </p:nvPr>
        </p:nvSpPr>
        <p:spPr>
          <a:xfrm>
            <a:off x="7697969" y="1862255"/>
            <a:ext cx="4027309" cy="3904366"/>
          </a:xfrm>
        </p:spPr>
        <p:txBody>
          <a:bodyPr anchor="ctr">
            <a:normAutofit/>
          </a:bodyPr>
          <a:lstStyle/>
          <a:p>
            <a:pPr marL="0" indent="0">
              <a:buNone/>
            </a:pPr>
            <a:r>
              <a:rPr lang="en-US" dirty="0"/>
              <a:t>Involves garnering financial, human, and material resources from various sources to ensure the sustainability and effectiveness of these programs</a:t>
            </a:r>
            <a:r>
              <a:rPr lang="en-US" dirty="0">
                <a:latin typeface="Abadi" panose="020B0604020104020204" pitchFamily="34" charset="0"/>
              </a:rPr>
              <a:t>. </a:t>
            </a:r>
            <a:endParaRPr lang="en-GB" dirty="0">
              <a:latin typeface="Abadi" panose="020B0604020104020204" pitchFamily="34" charset="0"/>
            </a:endParaRPr>
          </a:p>
          <a:p>
            <a:pPr algn="just"/>
            <a:endParaRPr lang="en-GB" dirty="0">
              <a:latin typeface="Abadi" panose="020B0604020104020204" pitchFamily="34" charset="0"/>
            </a:endParaRPr>
          </a:p>
          <a:p>
            <a:pPr algn="just"/>
            <a:endParaRPr lang="en-GB" sz="2000" dirty="0">
              <a:latin typeface="Abadi" panose="020B0604020104020204" pitchFamily="34" charset="0"/>
            </a:endParaRPr>
          </a:p>
        </p:txBody>
      </p:sp>
      <p:pic>
        <p:nvPicPr>
          <p:cNvPr id="5" name="Picture 4">
            <a:extLst>
              <a:ext uri="{FF2B5EF4-FFF2-40B4-BE49-F238E27FC236}">
                <a16:creationId xmlns:a16="http://schemas.microsoft.com/office/drawing/2014/main" id="{DA1FADEA-CCB8-4A23-B1C1-D092BACBE344}"/>
              </a:ext>
            </a:extLst>
          </p:cNvPr>
          <p:cNvPicPr>
            <a:picLocks noChangeAspect="1"/>
          </p:cNvPicPr>
          <p:nvPr/>
        </p:nvPicPr>
        <p:blipFill>
          <a:blip r:embed="rId2"/>
          <a:stretch>
            <a:fillRect/>
          </a:stretch>
        </p:blipFill>
        <p:spPr>
          <a:xfrm>
            <a:off x="-14662" y="10138"/>
            <a:ext cx="7619421" cy="6837724"/>
          </a:xfrm>
          <a:prstGeom prst="rect">
            <a:avLst/>
          </a:prstGeom>
        </p:spPr>
      </p:pic>
      <p:sp>
        <p:nvSpPr>
          <p:cNvPr id="4" name="TextBox 3">
            <a:extLst>
              <a:ext uri="{FF2B5EF4-FFF2-40B4-BE49-F238E27FC236}">
                <a16:creationId xmlns:a16="http://schemas.microsoft.com/office/drawing/2014/main" id="{0DFAA08B-6D0F-402B-99BB-2090D3360A53}"/>
              </a:ext>
            </a:extLst>
          </p:cNvPr>
          <p:cNvSpPr txBox="1"/>
          <p:nvPr/>
        </p:nvSpPr>
        <p:spPr>
          <a:xfrm>
            <a:off x="2864044" y="173854"/>
            <a:ext cx="703281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ea typeface="+mn-ea"/>
                <a:cs typeface="+mn-cs"/>
              </a:rPr>
              <a:t>Resource Mobilization for School Feeding </a:t>
            </a:r>
            <a:r>
              <a:rPr kumimoji="0" lang="en-US" sz="2800" b="1" i="0" u="none" strike="noStrike" kern="1200" cap="none" spc="0" normalizeH="0" baseline="0" noProof="0" dirty="0" err="1">
                <a:ln>
                  <a:noFill/>
                </a:ln>
                <a:effectLst/>
                <a:uLnTx/>
                <a:uFillTx/>
                <a:ea typeface="+mn-ea"/>
                <a:cs typeface="+mn-cs"/>
              </a:rPr>
              <a:t>Programme</a:t>
            </a:r>
            <a:endParaRPr kumimoji="0" lang="en-GB" sz="2800" b="1"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8267129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59772-380E-40CF-942E-149581E5B222}"/>
              </a:ext>
            </a:extLst>
          </p:cNvPr>
          <p:cNvSpPr>
            <a:spLocks noGrp="1"/>
          </p:cNvSpPr>
          <p:nvPr>
            <p:ph idx="1"/>
          </p:nvPr>
        </p:nvSpPr>
        <p:spPr>
          <a:xfrm>
            <a:off x="350127" y="2280205"/>
            <a:ext cx="11491746" cy="2297589"/>
          </a:xfrm>
        </p:spPr>
        <p:txBody>
          <a:bodyPr>
            <a:normAutofit/>
          </a:bodyPr>
          <a:lstStyle/>
          <a:p>
            <a:pPr algn="ctr"/>
            <a:endParaRPr lang="en-GB" b="1" dirty="0"/>
          </a:p>
          <a:p>
            <a:pPr algn="ctr"/>
            <a:endParaRPr lang="en-GB" b="1" dirty="0"/>
          </a:p>
          <a:p>
            <a:pPr marL="0" indent="0" algn="ctr">
              <a:buNone/>
            </a:pPr>
            <a:r>
              <a:rPr lang="en-GB" b="1" dirty="0"/>
              <a:t>Difference Between Resource Mobilisation and Fundraising </a:t>
            </a:r>
          </a:p>
        </p:txBody>
      </p:sp>
    </p:spTree>
    <p:extLst>
      <p:ext uri="{BB962C8B-B14F-4D97-AF65-F5344CB8AC3E}">
        <p14:creationId xmlns:p14="http://schemas.microsoft.com/office/powerpoint/2010/main" val="42563676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843C-38F0-4B0E-A291-2D00AE519ECD}"/>
              </a:ext>
            </a:extLst>
          </p:cNvPr>
          <p:cNvSpPr>
            <a:spLocks noGrp="1"/>
          </p:cNvSpPr>
          <p:nvPr>
            <p:ph type="title"/>
          </p:nvPr>
        </p:nvSpPr>
        <p:spPr>
          <a:xfrm>
            <a:off x="836611" y="666852"/>
            <a:ext cx="10515600" cy="823912"/>
          </a:xfrm>
        </p:spPr>
        <p:txBody>
          <a:bodyPr>
            <a:normAutofit/>
          </a:bodyPr>
          <a:lstStyle/>
          <a:p>
            <a:r>
              <a:rPr lang="en-GB" sz="2000" i="1" dirty="0">
                <a:latin typeface="+mn-lt"/>
              </a:rPr>
              <a:t>Resource Mobilisation goes beyond fundraising, it is friend-raising as well.  </a:t>
            </a:r>
          </a:p>
        </p:txBody>
      </p:sp>
      <p:sp>
        <p:nvSpPr>
          <p:cNvPr id="4" name="Text Placeholder 3">
            <a:extLst>
              <a:ext uri="{FF2B5EF4-FFF2-40B4-BE49-F238E27FC236}">
                <a16:creationId xmlns:a16="http://schemas.microsoft.com/office/drawing/2014/main" id="{86E83E35-7D25-4B28-A187-F2A5E13FF1BB}"/>
              </a:ext>
            </a:extLst>
          </p:cNvPr>
          <p:cNvSpPr>
            <a:spLocks noGrp="1"/>
          </p:cNvSpPr>
          <p:nvPr>
            <p:ph type="body" idx="1"/>
          </p:nvPr>
        </p:nvSpPr>
        <p:spPr>
          <a:xfrm>
            <a:off x="839788" y="1584484"/>
            <a:ext cx="5157787" cy="508635"/>
          </a:xfrm>
        </p:spPr>
        <p:txBody>
          <a:bodyPr/>
          <a:lstStyle/>
          <a:p>
            <a:r>
              <a:rPr lang="en-GB" dirty="0"/>
              <a:t>Resource mobilisation</a:t>
            </a:r>
          </a:p>
        </p:txBody>
      </p:sp>
      <p:sp>
        <p:nvSpPr>
          <p:cNvPr id="3" name="Content Placeholder 2">
            <a:extLst>
              <a:ext uri="{FF2B5EF4-FFF2-40B4-BE49-F238E27FC236}">
                <a16:creationId xmlns:a16="http://schemas.microsoft.com/office/drawing/2014/main" id="{FEB1D89B-BBAA-419D-9CC6-1A8020D29EC4}"/>
              </a:ext>
            </a:extLst>
          </p:cNvPr>
          <p:cNvSpPr>
            <a:spLocks noGrp="1"/>
          </p:cNvSpPr>
          <p:nvPr>
            <p:ph sz="half" idx="2"/>
          </p:nvPr>
        </p:nvSpPr>
        <p:spPr>
          <a:xfrm>
            <a:off x="839789" y="2097564"/>
            <a:ext cx="4890452" cy="3684588"/>
          </a:xfrm>
        </p:spPr>
        <p:txBody>
          <a:bodyPr>
            <a:normAutofit/>
          </a:bodyPr>
          <a:lstStyle/>
          <a:p>
            <a:pPr marL="0" indent="0" algn="just">
              <a:buNone/>
            </a:pPr>
            <a:r>
              <a:rPr lang="en-GB" sz="2000" dirty="0"/>
              <a:t>Resource mobilisation often focused on generating funds . However, it must include building valuable contacts and networks. Also Earning the interest, support and in-kind contribution of people important to your organisation</a:t>
            </a:r>
            <a:r>
              <a:rPr lang="en-GB" sz="1800" dirty="0"/>
              <a:t>.  </a:t>
            </a:r>
          </a:p>
        </p:txBody>
      </p:sp>
      <p:sp>
        <p:nvSpPr>
          <p:cNvPr id="5" name="Text Placeholder 4">
            <a:extLst>
              <a:ext uri="{FF2B5EF4-FFF2-40B4-BE49-F238E27FC236}">
                <a16:creationId xmlns:a16="http://schemas.microsoft.com/office/drawing/2014/main" id="{FE2C581C-9AB6-40A5-B024-97F99C62D7D0}"/>
              </a:ext>
            </a:extLst>
          </p:cNvPr>
          <p:cNvSpPr>
            <a:spLocks noGrp="1"/>
          </p:cNvSpPr>
          <p:nvPr>
            <p:ph type="body" sz="quarter" idx="3"/>
          </p:nvPr>
        </p:nvSpPr>
        <p:spPr>
          <a:xfrm>
            <a:off x="6169023" y="2920364"/>
            <a:ext cx="5183188" cy="508636"/>
          </a:xfrm>
        </p:spPr>
        <p:txBody>
          <a:bodyPr/>
          <a:lstStyle/>
          <a:p>
            <a:r>
              <a:rPr lang="en-GB" dirty="0"/>
              <a:t>Fundraising</a:t>
            </a:r>
          </a:p>
        </p:txBody>
      </p:sp>
      <p:sp>
        <p:nvSpPr>
          <p:cNvPr id="6" name="Content Placeholder 5">
            <a:extLst>
              <a:ext uri="{FF2B5EF4-FFF2-40B4-BE49-F238E27FC236}">
                <a16:creationId xmlns:a16="http://schemas.microsoft.com/office/drawing/2014/main" id="{3549D583-00AF-442B-97E7-CCD967857CFD}"/>
              </a:ext>
            </a:extLst>
          </p:cNvPr>
          <p:cNvSpPr>
            <a:spLocks noGrp="1"/>
          </p:cNvSpPr>
          <p:nvPr>
            <p:ph sz="quarter" idx="4"/>
          </p:nvPr>
        </p:nvSpPr>
        <p:spPr>
          <a:xfrm>
            <a:off x="6172200" y="3429000"/>
            <a:ext cx="5183188" cy="1241429"/>
          </a:xfrm>
        </p:spPr>
        <p:txBody>
          <a:bodyPr>
            <a:normAutofit/>
          </a:bodyPr>
          <a:lstStyle/>
          <a:p>
            <a:pPr marL="0" indent="0" algn="just">
              <a:buNone/>
            </a:pPr>
            <a:r>
              <a:rPr lang="en-GB" sz="2000" dirty="0"/>
              <a:t>Fundraising is the process of collecting money as donations, for a cause from individuals, Governments, and businesses.</a:t>
            </a:r>
          </a:p>
        </p:txBody>
      </p:sp>
    </p:spTree>
    <p:extLst>
      <p:ext uri="{BB962C8B-B14F-4D97-AF65-F5344CB8AC3E}">
        <p14:creationId xmlns:p14="http://schemas.microsoft.com/office/powerpoint/2010/main" val="36872411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2000">
              <a:srgbClr val="BEBEBE"/>
            </a:gs>
            <a:gs pos="44000">
              <a:schemeClr val="tx1">
                <a:lumMod val="50000"/>
                <a:lumOff val="50000"/>
              </a:schemeClr>
            </a:gs>
            <a:gs pos="64000">
              <a:schemeClr val="bg1">
                <a:shade val="64000"/>
                <a:lumMod val="88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8" name="Freeform: Shape 4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8CCFF6F-50E4-F5C6-6D5B-16B3ED2AEBD5}"/>
              </a:ext>
            </a:extLst>
          </p:cNvPr>
          <p:cNvSpPr>
            <a:spLocks noGrp="1"/>
          </p:cNvSpPr>
          <p:nvPr>
            <p:ph type="title"/>
          </p:nvPr>
        </p:nvSpPr>
        <p:spPr>
          <a:xfrm>
            <a:off x="425824" y="1670716"/>
            <a:ext cx="3855720" cy="4371974"/>
          </a:xfrm>
        </p:spPr>
        <p:txBody>
          <a:bodyPr>
            <a:normAutofit/>
          </a:bodyPr>
          <a:lstStyle/>
          <a:p>
            <a:r>
              <a:rPr lang="en-GB" b="1" cap="all" dirty="0">
                <a:solidFill>
                  <a:schemeClr val="accent1">
                    <a:lumMod val="75000"/>
                  </a:schemeClr>
                </a:solidFill>
              </a:rPr>
              <a:t>ELEMENTS OF RESOURCE MOBILISATION</a:t>
            </a:r>
            <a:br>
              <a:rPr lang="en-GB" b="1" cap="all" dirty="0">
                <a:solidFill>
                  <a:schemeClr val="accent1">
                    <a:lumMod val="75000"/>
                  </a:schemeClr>
                </a:solidFill>
              </a:rPr>
            </a:br>
            <a:endParaRPr lang="en-GB" sz="3600" b="1" dirty="0">
              <a:solidFill>
                <a:schemeClr val="accent1">
                  <a:lumMod val="75000"/>
                </a:schemeClr>
              </a:solidFill>
            </a:endParaRPr>
          </a:p>
        </p:txBody>
      </p:sp>
      <p:sp>
        <p:nvSpPr>
          <p:cNvPr id="3" name="Content Placeholder 2">
            <a:extLst>
              <a:ext uri="{FF2B5EF4-FFF2-40B4-BE49-F238E27FC236}">
                <a16:creationId xmlns:a16="http://schemas.microsoft.com/office/drawing/2014/main" id="{5A1A1665-AF02-F75F-79E8-D2618843D3E8}"/>
              </a:ext>
            </a:extLst>
          </p:cNvPr>
          <p:cNvSpPr>
            <a:spLocks noGrp="1"/>
          </p:cNvSpPr>
          <p:nvPr>
            <p:ph idx="1"/>
          </p:nvPr>
        </p:nvSpPr>
        <p:spPr>
          <a:xfrm>
            <a:off x="6172200" y="779928"/>
            <a:ext cx="5593976" cy="5564393"/>
          </a:xfrm>
        </p:spPr>
        <p:txBody>
          <a:bodyPr anchor="ctr">
            <a:normAutofit/>
          </a:bodyPr>
          <a:lstStyle/>
          <a:p>
            <a:pPr marL="0" indent="0">
              <a:buNone/>
            </a:pPr>
            <a:endParaRPr lang="en-GB" sz="1800" dirty="0">
              <a:latin typeface="Abadi" panose="020B0604020104020204" pitchFamily="34" charset="0"/>
            </a:endParaRPr>
          </a:p>
          <a:p>
            <a:endParaRPr lang="en-GB" sz="1800" dirty="0">
              <a:latin typeface="Abadi" panose="020B0604020104020204" pitchFamily="34" charset="0"/>
            </a:endParaRPr>
          </a:p>
        </p:txBody>
      </p:sp>
      <p:pic>
        <p:nvPicPr>
          <p:cNvPr id="5" name="Picture 4">
            <a:extLst>
              <a:ext uri="{FF2B5EF4-FFF2-40B4-BE49-F238E27FC236}">
                <a16:creationId xmlns:a16="http://schemas.microsoft.com/office/drawing/2014/main" id="{FCDCF745-3ED0-4CFB-8689-F728D10C9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833" y="745825"/>
            <a:ext cx="6959015" cy="5366349"/>
          </a:xfrm>
          <a:prstGeom prst="rect">
            <a:avLst/>
          </a:prstGeom>
        </p:spPr>
      </p:pic>
    </p:spTree>
    <p:extLst>
      <p:ext uri="{BB962C8B-B14F-4D97-AF65-F5344CB8AC3E}">
        <p14:creationId xmlns:p14="http://schemas.microsoft.com/office/powerpoint/2010/main" val="352247804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DC0B-B685-5BDB-CB6B-3935DF1474BF}"/>
              </a:ext>
            </a:extLst>
          </p:cNvPr>
          <p:cNvSpPr>
            <a:spLocks noGrp="1"/>
          </p:cNvSpPr>
          <p:nvPr>
            <p:ph type="title"/>
          </p:nvPr>
        </p:nvSpPr>
        <p:spPr>
          <a:xfrm>
            <a:off x="913775" y="618518"/>
            <a:ext cx="10364451" cy="723586"/>
          </a:xfrm>
        </p:spPr>
        <p:txBody>
          <a:bodyPr>
            <a:normAutofit/>
          </a:bodyPr>
          <a:lstStyle/>
          <a:p>
            <a:pPr algn="ctr"/>
            <a:r>
              <a:rPr lang="en-GB" b="1" cap="all" dirty="0">
                <a:latin typeface="Calibri" panose="020F0502020204030204" pitchFamily="34" charset="0"/>
                <a:cs typeface="Calibri" panose="020F0502020204030204" pitchFamily="34" charset="0"/>
              </a:rPr>
              <a:t>ELEMENTS OF RESOURCE MOBILISATION</a:t>
            </a:r>
            <a:endParaRPr lang="en-GB" sz="4000" b="1" dirty="0">
              <a:solidFill>
                <a:srgbClr val="FFFFFF"/>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14096E0-0889-577C-5382-4A324C61C3EB}"/>
              </a:ext>
            </a:extLst>
          </p:cNvPr>
          <p:cNvSpPr>
            <a:spLocks noGrp="1"/>
          </p:cNvSpPr>
          <p:nvPr>
            <p:ph sz="quarter" idx="13"/>
          </p:nvPr>
        </p:nvSpPr>
        <p:spPr>
          <a:xfrm>
            <a:off x="206477" y="1519085"/>
            <a:ext cx="11724969" cy="4897378"/>
          </a:xfrm>
        </p:spPr>
        <p:txBody>
          <a:bodyPr anchor="ctr">
            <a:normAutofit/>
          </a:bodyPr>
          <a:lstStyle/>
          <a:p>
            <a:pPr algn="just"/>
            <a:r>
              <a:rPr lang="en-US" cap="none" dirty="0" err="1">
                <a:latin typeface="Calibri" panose="020F0502020204030204" pitchFamily="34" charset="0"/>
                <a:cs typeface="Calibri" panose="020F0502020204030204" pitchFamily="34" charset="0"/>
              </a:rPr>
              <a:t>Organisational</a:t>
            </a:r>
            <a:r>
              <a:rPr lang="en-US" cap="none" dirty="0">
                <a:latin typeface="Calibri" panose="020F0502020204030204" pitchFamily="34" charset="0"/>
                <a:cs typeface="Calibri" panose="020F0502020204030204" pitchFamily="34" charset="0"/>
              </a:rPr>
              <a:t> management and development involve establishing and strengthening your organization. This involves identifying your organization’s vision, mission, and goals, and putting in place internal systems and processes that enable resource mobilization efforts. They include identifying the roles of the board and staff in the process as well as effectively and efficiently managing human, material, and financial resources..</a:t>
            </a:r>
          </a:p>
          <a:p>
            <a:pPr algn="just"/>
            <a:r>
              <a:rPr lang="en-US" cap="none" dirty="0">
                <a:latin typeface="Calibri" panose="020F0502020204030204" pitchFamily="34" charset="0"/>
                <a:cs typeface="Calibri" panose="020F0502020204030204" pitchFamily="34" charset="0"/>
              </a:rPr>
              <a:t>Resource mobilization is to a large extent connecting to resource partners in a relatable manner and exploring shared values and interests. This also includes identifying the right resource partners and to approach them with tools and messages that meet their interests. Your organization should keep in mind that financial support is a direct result of a relationship built between people.</a:t>
            </a:r>
          </a:p>
          <a:p>
            <a:pPr algn="just"/>
            <a:r>
              <a:rPr lang="en-US" cap="none" dirty="0">
                <a:latin typeface="Calibri" panose="020F0502020204030204" pitchFamily="34" charset="0"/>
                <a:cs typeface="Calibri" panose="020F0502020204030204" pitchFamily="34" charset="0"/>
              </a:rPr>
              <a:t>The key elements of relationship building are consistent communication, a strong connection to your cause, and trust building. Awareness and trust can only be built through sustainable communication. Experience has shown that dialogue is more successful than monologue. For resource mobilization to be successful, your </a:t>
            </a:r>
            <a:r>
              <a:rPr lang="en-US" cap="none" dirty="0" err="1">
                <a:latin typeface="Calibri" panose="020F0502020204030204" pitchFamily="34" charset="0"/>
                <a:cs typeface="Calibri" panose="020F0502020204030204" pitchFamily="34" charset="0"/>
              </a:rPr>
              <a:t>organisation</a:t>
            </a:r>
            <a:r>
              <a:rPr lang="en-US" cap="none" dirty="0">
                <a:latin typeface="Calibri" panose="020F0502020204030204" pitchFamily="34" charset="0"/>
                <a:cs typeface="Calibri" panose="020F0502020204030204" pitchFamily="34" charset="0"/>
              </a:rPr>
              <a:t> must succeed in building a trusting relationship with your resource partners through dialogue.</a:t>
            </a: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04476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8" name="Freeform: Shape 4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8CCFF6F-50E4-F5C6-6D5B-16B3ED2AEBD5}"/>
              </a:ext>
            </a:extLst>
          </p:cNvPr>
          <p:cNvSpPr>
            <a:spLocks noGrp="1"/>
          </p:cNvSpPr>
          <p:nvPr>
            <p:ph type="title"/>
          </p:nvPr>
        </p:nvSpPr>
        <p:spPr>
          <a:xfrm>
            <a:off x="640080" y="1285543"/>
            <a:ext cx="2870036" cy="4371974"/>
          </a:xfrm>
        </p:spPr>
        <p:txBody>
          <a:bodyPr>
            <a:normAutofit/>
          </a:bodyPr>
          <a:lstStyle/>
          <a:p>
            <a:r>
              <a:rPr lang="en-GB" sz="3600" b="1" dirty="0">
                <a:solidFill>
                  <a:schemeClr val="tx2"/>
                </a:solidFill>
              </a:rPr>
              <a:t>RESOURCE MOBILISATION PROCESS </a:t>
            </a:r>
            <a:endParaRPr lang="en-GB" sz="3600" dirty="0">
              <a:solidFill>
                <a:schemeClr val="tx2"/>
              </a:solidFill>
            </a:endParaRPr>
          </a:p>
        </p:txBody>
      </p:sp>
      <p:pic>
        <p:nvPicPr>
          <p:cNvPr id="6" name="Content Placeholder 5">
            <a:extLst>
              <a:ext uri="{FF2B5EF4-FFF2-40B4-BE49-F238E27FC236}">
                <a16:creationId xmlns:a16="http://schemas.microsoft.com/office/drawing/2014/main" id="{A9C2E634-9B97-4CC5-91A7-5A4AA26E84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9964" y="344155"/>
            <a:ext cx="7421731" cy="3127375"/>
          </a:xfrm>
        </p:spPr>
      </p:pic>
      <p:graphicFrame>
        <p:nvGraphicFramePr>
          <p:cNvPr id="4" name="Diagram 3">
            <a:extLst>
              <a:ext uri="{FF2B5EF4-FFF2-40B4-BE49-F238E27FC236}">
                <a16:creationId xmlns:a16="http://schemas.microsoft.com/office/drawing/2014/main" id="{ADB22FBE-9D0E-F778-93A9-8F7927803079}"/>
              </a:ext>
            </a:extLst>
          </p:cNvPr>
          <p:cNvGraphicFramePr/>
          <p:nvPr/>
        </p:nvGraphicFramePr>
        <p:xfrm>
          <a:off x="4495800" y="3704436"/>
          <a:ext cx="7581013" cy="30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2622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42</TotalTime>
  <Words>1200</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Abadi</vt:lpstr>
      <vt:lpstr>Arial</vt:lpstr>
      <vt:lpstr>Calibri</vt:lpstr>
      <vt:lpstr>Calibri Light</vt:lpstr>
      <vt:lpstr>Tw Cen MT</vt:lpstr>
      <vt:lpstr>Droplet</vt:lpstr>
      <vt:lpstr>Office Theme</vt:lpstr>
      <vt:lpstr>Resource Mobilisation for School Feeding Programme: Improving Effectiveness</vt:lpstr>
      <vt:lpstr>Resource Mobilisation</vt:lpstr>
      <vt:lpstr>PowerPoint Presentation</vt:lpstr>
      <vt:lpstr> </vt:lpstr>
      <vt:lpstr>PowerPoint Presentation</vt:lpstr>
      <vt:lpstr>Resource Mobilisation goes beyond fundraising, it is friend-raising as well.  </vt:lpstr>
      <vt:lpstr>ELEMENTS OF RESOURCE MOBILISATION </vt:lpstr>
      <vt:lpstr>ELEMENTS OF RESOURCE MOBILISATION</vt:lpstr>
      <vt:lpstr>RESOURCE MOBILISATION PROCESS </vt:lpstr>
      <vt:lpstr>RESOURCE MAPPING </vt:lpstr>
      <vt:lpstr>…….. RESOURCE MAPPING </vt:lpstr>
      <vt:lpstr>Donor Landscaping </vt:lpstr>
      <vt:lpstr>…….Donor Landscaping </vt:lpstr>
      <vt:lpstr>Donor Mapping </vt:lpstr>
      <vt:lpstr>Example Donor Map</vt:lpstr>
      <vt:lpstr>Donor Approach </vt:lpstr>
      <vt:lpstr>PowerPoint Presentation</vt:lpstr>
      <vt:lpstr> Evaluate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Ahmad Salim Abubakar</dc:creator>
  <cp:lastModifiedBy>Ahmad Salim Abubakar</cp:lastModifiedBy>
  <cp:revision>3</cp:revision>
  <dcterms:created xsi:type="dcterms:W3CDTF">2024-06-26T13:13:50Z</dcterms:created>
  <dcterms:modified xsi:type="dcterms:W3CDTF">2024-06-26T13:56:31Z</dcterms:modified>
</cp:coreProperties>
</file>