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84" r:id="rId5"/>
    <p:sldId id="287" r:id="rId6"/>
    <p:sldId id="285" r:id="rId7"/>
    <p:sldId id="296" r:id="rId8"/>
    <p:sldId id="288" r:id="rId9"/>
    <p:sldId id="292" r:id="rId10"/>
    <p:sldId id="300" r:id="rId11"/>
    <p:sldId id="289" r:id="rId12"/>
    <p:sldId id="293" r:id="rId13"/>
    <p:sldId id="298" r:id="rId14"/>
    <p:sldId id="299" r:id="rId15"/>
    <p:sldId id="301" r:id="rId16"/>
    <p:sldId id="29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4BF"/>
    <a:srgbClr val="F15574"/>
    <a:srgbClr val="E9C46A"/>
    <a:srgbClr val="97EFD3"/>
    <a:srgbClr val="F4EBE8"/>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899" autoAdjust="0"/>
  </p:normalViewPr>
  <p:slideViewPr>
    <p:cSldViewPr snapToGrid="0" snapToObjects="1" showGuides="1">
      <p:cViewPr varScale="1">
        <p:scale>
          <a:sx n="64" d="100"/>
          <a:sy n="64" d="100"/>
        </p:scale>
        <p:origin x="978" y="78"/>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viewProps" Target="view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microsoft.com/office/2018/10/relationships/authors" Target="author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notesMaster" Target="notesMasters/notes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6/28/2024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a:t>The UN recognizes the right to food as a fundamental human right, emphasizing that everyone should have access to safe and nutritious food</a:t>
            </a:r>
          </a:p>
          <a:p>
            <a:pPr marL="228600" indent="-228600">
              <a:buAutoNum type="arabicPeriod"/>
            </a:pPr>
            <a:r>
              <a:rPr lang="en-CA" dirty="0"/>
              <a:t>In countries like Yemen and Afghanistan, food security initiatives have helped stabilize local economies by ensuring that people have access to food, which in turn supports local markets and reduces the risk of economic collapse</a:t>
            </a:r>
          </a:p>
          <a:p>
            <a:pPr marL="228600" indent="-228600">
              <a:buAutoNum type="arabicPeriod"/>
            </a:pPr>
            <a:r>
              <a:rPr lang="en-CA" dirty="0"/>
              <a:t>The Scaling-Up Nutrition Movement has linked nutrition to agriculture, clean water, sanitation, education and healthcare significantly improving the health and nutrition </a:t>
            </a:r>
            <a:r>
              <a:rPr lang="en-CA" dirty="0" err="1"/>
              <a:t>sstatus</a:t>
            </a:r>
            <a:r>
              <a:rPr lang="en-CA" dirty="0"/>
              <a:t> of communities in countries like Malawi and Nepal</a:t>
            </a:r>
          </a:p>
          <a:p>
            <a:pPr marL="228600" indent="-228600">
              <a:buAutoNum type="arabicPeriod"/>
            </a:pPr>
            <a:r>
              <a:rPr lang="en-CA" dirty="0"/>
              <a:t>In Ghana, school feeding programs have been shown to reduce poverty by providing children with meals, which alleviates the financial burden on families and allows them to allocate resources to other needs</a:t>
            </a:r>
          </a:p>
          <a:p>
            <a:pPr marL="228600" indent="-228600">
              <a:buAutoNum type="arabicPeriod"/>
            </a:pPr>
            <a:r>
              <a:rPr lang="en-CA" dirty="0"/>
              <a:t>Food security is crucial for global stability. For instance, during the 2007-2008 global food crisis, food shortages led to riots and political instability in over 30 countries, highlighting the link between food security and global peace</a:t>
            </a:r>
          </a:p>
          <a:p>
            <a:pPr marL="228600" indent="-228600">
              <a:buAutoNum type="arabicPeriod"/>
            </a:pPr>
            <a:r>
              <a:rPr lang="en-CA" dirty="0"/>
              <a:t>The UN SDG Goal 2 aims to end hunger, achieve food security, and promote sustainable agriculture by 2030. Initiatives like the Zero Hunger Challenge have garnered global support to achieve  these goals.</a:t>
            </a:r>
          </a:p>
        </p:txBody>
      </p:sp>
      <p:sp>
        <p:nvSpPr>
          <p:cNvPr id="4" name="Slide Number Placeholder 3"/>
          <p:cNvSpPr>
            <a:spLocks noGrp="1"/>
          </p:cNvSpPr>
          <p:nvPr>
            <p:ph type="sldNum" sz="quarter" idx="5"/>
          </p:nvPr>
        </p:nvSpPr>
        <p:spPr/>
        <p:txBody>
          <a:bodyPr/>
          <a:lstStyle/>
          <a:p>
            <a:fld id="{980D3DFC-11A7-4DDF-8AEE-A5ACE051EBF3}" type="slidenum">
              <a:rPr lang="en-US" smtClean="0"/>
              <a:t>3</a:t>
            </a:fld>
            <a:endParaRPr lang="en-US" dirty="0"/>
          </a:p>
        </p:txBody>
      </p:sp>
    </p:spTree>
    <p:extLst>
      <p:ext uri="{BB962C8B-B14F-4D97-AF65-F5344CB8AC3E}">
        <p14:creationId xmlns:p14="http://schemas.microsoft.com/office/powerpoint/2010/main" val="154383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14.xml" /></Relationships>
</file>

<file path=ppt/slides/_rels/slide14.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1.xml" /><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svg" /><Relationship Id="rId7" Type="http://schemas.openxmlformats.org/officeDocument/2006/relationships/image" Target="../media/image9.svg" /><Relationship Id="rId12" Type="http://schemas.openxmlformats.org/officeDocument/2006/relationships/image" Target="../media/image14.jpg" /><Relationship Id="rId2" Type="http://schemas.openxmlformats.org/officeDocument/2006/relationships/image" Target="../media/image4.png" /><Relationship Id="rId1" Type="http://schemas.openxmlformats.org/officeDocument/2006/relationships/slideLayout" Target="../slideLayouts/slideLayout9.xml" /><Relationship Id="rId6" Type="http://schemas.openxmlformats.org/officeDocument/2006/relationships/image" Target="../media/image8.png" /><Relationship Id="rId11" Type="http://schemas.openxmlformats.org/officeDocument/2006/relationships/image" Target="../media/image13.svg" /><Relationship Id="rId5" Type="http://schemas.openxmlformats.org/officeDocument/2006/relationships/image" Target="../media/image7.svg" /><Relationship Id="rId10" Type="http://schemas.openxmlformats.org/officeDocument/2006/relationships/image" Target="../media/image12.png" /><Relationship Id="rId4" Type="http://schemas.openxmlformats.org/officeDocument/2006/relationships/image" Target="../media/image6.png" /><Relationship Id="rId9" Type="http://schemas.openxmlformats.org/officeDocument/2006/relationships/image" Target="../media/image11.sv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1463040" y="1248156"/>
            <a:ext cx="4873752" cy="2692908"/>
          </a:xfrm>
        </p:spPr>
        <p:txBody>
          <a:bodyPr/>
          <a:lstStyle/>
          <a:p>
            <a:r>
              <a:rPr lang="en-US" sz="3200" dirty="0"/>
              <a:t>Utilizing </a:t>
            </a:r>
            <a:r>
              <a:rPr lang="en-US" sz="3200" b="1" dirty="0"/>
              <a:t>School Gardens </a:t>
            </a:r>
            <a:r>
              <a:rPr lang="en-US" sz="3200" dirty="0"/>
              <a:t>as a Tool to Improve Food Security Systems in Communities through </a:t>
            </a:r>
            <a:r>
              <a:rPr lang="en-US" sz="3200" b="1" dirty="0"/>
              <a:t>School Feeding Programs</a:t>
            </a:r>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222248" y="4648200"/>
            <a:ext cx="4873752" cy="1060704"/>
          </a:xfrm>
        </p:spPr>
        <p:txBody>
          <a:bodyPr/>
          <a:lstStyle/>
          <a:p>
            <a:r>
              <a:rPr lang="en-US" dirty="0"/>
              <a:t>Ifedinma Nwigwe</a:t>
            </a:r>
          </a:p>
          <a:p>
            <a:r>
              <a:rPr lang="en-US" sz="2400" b="1" dirty="0"/>
              <a:t>Maple Leaf Early Years Foundation​</a:t>
            </a:r>
          </a:p>
          <a:p>
            <a:endParaRPr lang="en-US" dirty="0"/>
          </a:p>
        </p:txBody>
      </p:sp>
      <p:pic>
        <p:nvPicPr>
          <p:cNvPr id="37" name="Picture Placeholder 36">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a:blip r:embed="rId2"/>
          <a:srcRect l="15948" r="15948"/>
          <a:stretch/>
        </p:blipFill>
        <p:spPr>
          <a:xfrm>
            <a:off x="6475751" y="1293383"/>
            <a:ext cx="4253209" cy="4271234"/>
          </a:xfrm>
        </p:spPr>
      </p:pic>
    </p:spTree>
    <p:extLst>
      <p:ext uri="{BB962C8B-B14F-4D97-AF65-F5344CB8AC3E}">
        <p14:creationId xmlns:p14="http://schemas.microsoft.com/office/powerpoint/2010/main" val="409702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88F5F4-382C-BA73-6FDF-92759EE5BB7B}"/>
              </a:ext>
            </a:extLst>
          </p:cNvPr>
          <p:cNvSpPr>
            <a:spLocks noGrp="1"/>
          </p:cNvSpPr>
          <p:nvPr>
            <p:ph type="title"/>
          </p:nvPr>
        </p:nvSpPr>
        <p:spPr>
          <a:xfrm>
            <a:off x="1139952" y="209296"/>
            <a:ext cx="9912096" cy="605536"/>
          </a:xfrm>
        </p:spPr>
        <p:txBody>
          <a:bodyPr/>
          <a:lstStyle/>
          <a:p>
            <a:r>
              <a:rPr lang="en-CA" sz="2800" dirty="0"/>
              <a:t>STRENGTHS, WEAKNESSES, OPPORTUNITIES, THREATS</a:t>
            </a:r>
          </a:p>
        </p:txBody>
      </p:sp>
      <p:pic>
        <p:nvPicPr>
          <p:cNvPr id="8" name="Content Placeholder 7">
            <a:extLst>
              <a:ext uri="{FF2B5EF4-FFF2-40B4-BE49-F238E27FC236}">
                <a16:creationId xmlns:a16="http://schemas.microsoft.com/office/drawing/2014/main" id="{32AD5D89-974C-F536-9C51-8D03D6B25614}"/>
              </a:ext>
            </a:extLst>
          </p:cNvPr>
          <p:cNvPicPr>
            <a:picLocks noGrp="1" noChangeAspect="1"/>
          </p:cNvPicPr>
          <p:nvPr>
            <p:ph idx="1"/>
          </p:nvPr>
        </p:nvPicPr>
        <p:blipFill>
          <a:blip r:embed="rId2"/>
          <a:stretch>
            <a:fillRect/>
          </a:stretch>
        </p:blipFill>
        <p:spPr>
          <a:xfrm>
            <a:off x="0" y="814832"/>
            <a:ext cx="12039599" cy="6043168"/>
          </a:xfrm>
        </p:spPr>
      </p:pic>
    </p:spTree>
    <p:extLst>
      <p:ext uri="{BB962C8B-B14F-4D97-AF65-F5344CB8AC3E}">
        <p14:creationId xmlns:p14="http://schemas.microsoft.com/office/powerpoint/2010/main" val="378537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07DB0AB-4A9E-B449-603A-CD4215DCC2BA}"/>
              </a:ext>
            </a:extLst>
          </p:cNvPr>
          <p:cNvSpPr>
            <a:spLocks noGrp="1"/>
          </p:cNvSpPr>
          <p:nvPr>
            <p:ph type="title"/>
          </p:nvPr>
        </p:nvSpPr>
        <p:spPr/>
        <p:txBody>
          <a:bodyPr/>
          <a:lstStyle/>
          <a:p>
            <a:r>
              <a:rPr lang="en-CA" dirty="0"/>
              <a:t>What can be done?</a:t>
            </a:r>
          </a:p>
        </p:txBody>
      </p:sp>
      <p:sp>
        <p:nvSpPr>
          <p:cNvPr id="14" name="Text Placeholder 13">
            <a:extLst>
              <a:ext uri="{FF2B5EF4-FFF2-40B4-BE49-F238E27FC236}">
                <a16:creationId xmlns:a16="http://schemas.microsoft.com/office/drawing/2014/main" id="{5F6DFA94-FB31-25A3-473A-BE643D498780}"/>
              </a:ext>
            </a:extLst>
          </p:cNvPr>
          <p:cNvSpPr>
            <a:spLocks noGrp="1"/>
          </p:cNvSpPr>
          <p:nvPr>
            <p:ph type="body" sz="quarter" idx="14"/>
          </p:nvPr>
        </p:nvSpPr>
        <p:spPr/>
        <p:txBody>
          <a:bodyPr/>
          <a:lstStyle/>
          <a:p>
            <a:pPr algn="ctr"/>
            <a:r>
              <a:rPr lang="en-CA" b="1" dirty="0"/>
              <a:t>Mitigating Weaknesses</a:t>
            </a:r>
          </a:p>
        </p:txBody>
      </p:sp>
      <p:sp>
        <p:nvSpPr>
          <p:cNvPr id="13" name="Content Placeholder 12">
            <a:extLst>
              <a:ext uri="{FF2B5EF4-FFF2-40B4-BE49-F238E27FC236}">
                <a16:creationId xmlns:a16="http://schemas.microsoft.com/office/drawing/2014/main" id="{5C173FB2-4A83-7E62-C418-DF5CEC127858}"/>
              </a:ext>
            </a:extLst>
          </p:cNvPr>
          <p:cNvSpPr>
            <a:spLocks noGrp="1"/>
          </p:cNvSpPr>
          <p:nvPr>
            <p:ph sz="half" idx="2"/>
          </p:nvPr>
        </p:nvSpPr>
        <p:spPr/>
        <p:txBody>
          <a:bodyPr/>
          <a:lstStyle/>
          <a:p>
            <a:pPr marL="285750" indent="-285750">
              <a:buFont typeface="Wingdings" panose="05000000000000000000" pitchFamily="2" charset="2"/>
              <a:buChar char="Ø"/>
            </a:pPr>
            <a:r>
              <a:rPr lang="en-CA" dirty="0"/>
              <a:t>Seek grants and donations from local businesses and community organizations</a:t>
            </a:r>
          </a:p>
          <a:p>
            <a:pPr marL="285750" indent="-285750">
              <a:buFont typeface="Wingdings" panose="05000000000000000000" pitchFamily="2" charset="2"/>
              <a:buChar char="Ø"/>
            </a:pPr>
            <a:r>
              <a:rPr lang="en-CA" dirty="0"/>
              <a:t>Use greenhouses or indoor gardening to extend the growing season and plan year-round activities like composting</a:t>
            </a:r>
          </a:p>
          <a:p>
            <a:pPr marL="285750" indent="-285750">
              <a:buFont typeface="Wingdings" panose="05000000000000000000" pitchFamily="2" charset="2"/>
              <a:buChar char="Ø"/>
            </a:pPr>
            <a:r>
              <a:rPr lang="en-CA" dirty="0"/>
              <a:t>Provide training and professional development around planting and agricultural practices for teachers and staff</a:t>
            </a:r>
          </a:p>
          <a:p>
            <a:pPr marL="285750" indent="-285750">
              <a:buFont typeface="Wingdings" panose="05000000000000000000" pitchFamily="2" charset="2"/>
              <a:buChar char="Ø"/>
            </a:pPr>
            <a:r>
              <a:rPr lang="en-CA" dirty="0"/>
              <a:t>Partner with local agricultural experts for guidance</a:t>
            </a:r>
          </a:p>
        </p:txBody>
      </p:sp>
      <p:sp>
        <p:nvSpPr>
          <p:cNvPr id="15" name="Text Placeholder 14">
            <a:extLst>
              <a:ext uri="{FF2B5EF4-FFF2-40B4-BE49-F238E27FC236}">
                <a16:creationId xmlns:a16="http://schemas.microsoft.com/office/drawing/2014/main" id="{A33974F1-0C1F-9156-58E5-5BA42635E18A}"/>
              </a:ext>
            </a:extLst>
          </p:cNvPr>
          <p:cNvSpPr>
            <a:spLocks noGrp="1"/>
          </p:cNvSpPr>
          <p:nvPr>
            <p:ph type="body" sz="quarter" idx="19"/>
          </p:nvPr>
        </p:nvSpPr>
        <p:spPr/>
        <p:txBody>
          <a:bodyPr/>
          <a:lstStyle/>
          <a:p>
            <a:pPr algn="ctr"/>
            <a:r>
              <a:rPr lang="en-CA" b="1" dirty="0"/>
              <a:t>Mitigating threats</a:t>
            </a:r>
          </a:p>
        </p:txBody>
      </p:sp>
      <p:sp>
        <p:nvSpPr>
          <p:cNvPr id="16" name="Content Placeholder 15">
            <a:extLst>
              <a:ext uri="{FF2B5EF4-FFF2-40B4-BE49-F238E27FC236}">
                <a16:creationId xmlns:a16="http://schemas.microsoft.com/office/drawing/2014/main" id="{0F5E14EB-631C-2997-23D7-9FE6B1ADDCF7}"/>
              </a:ext>
            </a:extLst>
          </p:cNvPr>
          <p:cNvSpPr>
            <a:spLocks noGrp="1"/>
          </p:cNvSpPr>
          <p:nvPr>
            <p:ph sz="half" idx="20"/>
          </p:nvPr>
        </p:nvSpPr>
        <p:spPr/>
        <p:txBody>
          <a:bodyPr/>
          <a:lstStyle/>
          <a:p>
            <a:pPr marL="285750" indent="-285750">
              <a:buFont typeface="Wingdings" panose="05000000000000000000" pitchFamily="2" charset="2"/>
              <a:buChar char="Ø"/>
            </a:pPr>
            <a:r>
              <a:rPr lang="en-CA" sz="1800" dirty="0"/>
              <a:t>Install fencing and engage the community to foster a sense of ownership and responsibility for the garden</a:t>
            </a:r>
          </a:p>
          <a:p>
            <a:pPr marL="285750" indent="-285750">
              <a:buFont typeface="Wingdings" panose="05000000000000000000" pitchFamily="2" charset="2"/>
              <a:buChar char="Ø"/>
            </a:pPr>
            <a:r>
              <a:rPr lang="en-CA" sz="1800" dirty="0"/>
              <a:t>Implement integrated pest control practices and educate students on pest prevention techniques</a:t>
            </a:r>
          </a:p>
          <a:p>
            <a:pPr marL="285750" indent="-285750">
              <a:buFont typeface="Wingdings" panose="05000000000000000000" pitchFamily="2" charset="2"/>
              <a:buChar char="Ø"/>
            </a:pPr>
            <a:r>
              <a:rPr lang="en-CA" sz="1800" dirty="0"/>
              <a:t>Develop long term plans with the community and the local government such as fundraising events and partnerships</a:t>
            </a:r>
          </a:p>
        </p:txBody>
      </p:sp>
      <p:sp>
        <p:nvSpPr>
          <p:cNvPr id="9" name="Slide Number Placeholder 8">
            <a:extLst>
              <a:ext uri="{FF2B5EF4-FFF2-40B4-BE49-F238E27FC236}">
                <a16:creationId xmlns:a16="http://schemas.microsoft.com/office/drawing/2014/main" id="{FA7880B0-7EC3-04A8-ECAF-6D2C13832117}"/>
              </a:ext>
            </a:extLst>
          </p:cNvPr>
          <p:cNvSpPr>
            <a:spLocks noGrp="1"/>
          </p:cNvSpPr>
          <p:nvPr>
            <p:ph type="sldNum" sz="quarter" idx="12"/>
          </p:nvPr>
        </p:nvSpPr>
        <p:spPr/>
        <p:txBody>
          <a:bodyPr/>
          <a:lstStyle/>
          <a:p>
            <a:fld id="{8D0AFDD5-844D-364D-8AEC-50CF4D36D55D}" type="slidenum">
              <a:rPr lang="en-US" noProof="0" smtClean="0"/>
              <a:pPr/>
              <a:t>11</a:t>
            </a:fld>
            <a:endParaRPr lang="en-US" noProof="0"/>
          </a:p>
        </p:txBody>
      </p:sp>
      <p:sp>
        <p:nvSpPr>
          <p:cNvPr id="10" name="Footer Placeholder 9">
            <a:extLst>
              <a:ext uri="{FF2B5EF4-FFF2-40B4-BE49-F238E27FC236}">
                <a16:creationId xmlns:a16="http://schemas.microsoft.com/office/drawing/2014/main" id="{652C037A-F8E3-C8E7-B90A-F70F470E153A}"/>
              </a:ext>
            </a:extLst>
          </p:cNvPr>
          <p:cNvSpPr>
            <a:spLocks noGrp="1"/>
          </p:cNvSpPr>
          <p:nvPr>
            <p:ph type="ftr" sz="quarter" idx="11"/>
          </p:nvPr>
        </p:nvSpPr>
        <p:spPr/>
        <p:txBody>
          <a:bodyPr/>
          <a:lstStyle/>
          <a:p>
            <a:r>
              <a:rPr lang="en-US" dirty="0"/>
              <a:t>Utilizing School Gardens</a:t>
            </a:r>
          </a:p>
          <a:p>
            <a:endParaRPr lang="en-US" noProof="0" dirty="0"/>
          </a:p>
        </p:txBody>
      </p:sp>
    </p:spTree>
    <p:extLst>
      <p:ext uri="{BB962C8B-B14F-4D97-AF65-F5344CB8AC3E}">
        <p14:creationId xmlns:p14="http://schemas.microsoft.com/office/powerpoint/2010/main" val="118481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D05226B-F8FB-4604-2CB2-08CC4F86313B}"/>
              </a:ext>
            </a:extLst>
          </p:cNvPr>
          <p:cNvSpPr>
            <a:spLocks noGrp="1"/>
          </p:cNvSpPr>
          <p:nvPr>
            <p:ph type="title"/>
          </p:nvPr>
        </p:nvSpPr>
        <p:spPr/>
        <p:txBody>
          <a:bodyPr/>
          <a:lstStyle/>
          <a:p>
            <a:r>
              <a:rPr lang="en-CA" dirty="0"/>
              <a:t>Monitoring and Evaluation</a:t>
            </a:r>
          </a:p>
        </p:txBody>
      </p:sp>
      <p:sp>
        <p:nvSpPr>
          <p:cNvPr id="12" name="Text Placeholder 11">
            <a:extLst>
              <a:ext uri="{FF2B5EF4-FFF2-40B4-BE49-F238E27FC236}">
                <a16:creationId xmlns:a16="http://schemas.microsoft.com/office/drawing/2014/main" id="{2F5E8B3C-8370-A95F-1073-D892ADFFA5BF}"/>
              </a:ext>
            </a:extLst>
          </p:cNvPr>
          <p:cNvSpPr>
            <a:spLocks noGrp="1"/>
          </p:cNvSpPr>
          <p:nvPr>
            <p:ph type="body" sz="quarter" idx="14"/>
          </p:nvPr>
        </p:nvSpPr>
        <p:spPr/>
        <p:txBody>
          <a:bodyPr/>
          <a:lstStyle/>
          <a:p>
            <a:r>
              <a:rPr lang="en-CA" sz="2400" b="1" dirty="0"/>
              <a:t>Methods</a:t>
            </a:r>
            <a:endParaRPr lang="en-CA" b="1" dirty="0"/>
          </a:p>
        </p:txBody>
      </p:sp>
      <p:sp>
        <p:nvSpPr>
          <p:cNvPr id="11" name="Content Placeholder 10">
            <a:extLst>
              <a:ext uri="{FF2B5EF4-FFF2-40B4-BE49-F238E27FC236}">
                <a16:creationId xmlns:a16="http://schemas.microsoft.com/office/drawing/2014/main" id="{A5CA7DFC-46CD-2CA1-E4AA-483DAD27E095}"/>
              </a:ext>
            </a:extLst>
          </p:cNvPr>
          <p:cNvSpPr>
            <a:spLocks noGrp="1"/>
          </p:cNvSpPr>
          <p:nvPr>
            <p:ph sz="half" idx="2"/>
          </p:nvPr>
        </p:nvSpPr>
        <p:spPr/>
        <p:txBody>
          <a:bodyPr/>
          <a:lstStyle/>
          <a:p>
            <a:pPr marL="400050" indent="-400050">
              <a:buFont typeface="+mj-lt"/>
              <a:buAutoNum type="romanLcPeriod"/>
            </a:pPr>
            <a:r>
              <a:rPr lang="en-CA" sz="2000" dirty="0"/>
              <a:t>Surveys and questionnaires, from students, teachers and the community</a:t>
            </a:r>
          </a:p>
          <a:p>
            <a:pPr marL="400050" indent="-400050">
              <a:buFont typeface="+mj-lt"/>
              <a:buAutoNum type="romanLcPeriod"/>
            </a:pPr>
            <a:r>
              <a:rPr lang="en-CA" sz="2000" dirty="0"/>
              <a:t>Observations and documentation</a:t>
            </a:r>
          </a:p>
          <a:p>
            <a:pPr marL="400050" indent="-400050">
              <a:buFont typeface="+mj-lt"/>
              <a:buAutoNum type="romanLcPeriod"/>
            </a:pPr>
            <a:r>
              <a:rPr lang="en-CA" sz="2000" dirty="0"/>
              <a:t>Academic performance by measuring the impact of garden-based learning on academic performance</a:t>
            </a:r>
          </a:p>
          <a:p>
            <a:pPr marL="400050" indent="-400050">
              <a:buFont typeface="+mj-lt"/>
              <a:buAutoNum type="romanLcPeriod"/>
            </a:pPr>
            <a:r>
              <a:rPr lang="en-CA" sz="2000" dirty="0"/>
              <a:t>Health and nutrition assessments such as body measurements</a:t>
            </a:r>
          </a:p>
          <a:p>
            <a:pPr marL="400050" indent="-400050">
              <a:buFont typeface="+mj-lt"/>
              <a:buAutoNum type="romanLcPeriod"/>
            </a:pPr>
            <a:r>
              <a:rPr lang="en-CA" sz="2000" dirty="0"/>
              <a:t>interviews</a:t>
            </a:r>
          </a:p>
          <a:p>
            <a:endParaRPr lang="en-CA" sz="2000" dirty="0"/>
          </a:p>
        </p:txBody>
      </p:sp>
      <p:sp>
        <p:nvSpPr>
          <p:cNvPr id="13" name="Text Placeholder 12">
            <a:extLst>
              <a:ext uri="{FF2B5EF4-FFF2-40B4-BE49-F238E27FC236}">
                <a16:creationId xmlns:a16="http://schemas.microsoft.com/office/drawing/2014/main" id="{67ED5997-6968-7EBB-9747-372BBB683CAD}"/>
              </a:ext>
            </a:extLst>
          </p:cNvPr>
          <p:cNvSpPr>
            <a:spLocks noGrp="1"/>
          </p:cNvSpPr>
          <p:nvPr>
            <p:ph type="body" sz="quarter" idx="19"/>
          </p:nvPr>
        </p:nvSpPr>
        <p:spPr/>
        <p:txBody>
          <a:bodyPr/>
          <a:lstStyle/>
          <a:p>
            <a:r>
              <a:rPr lang="en-CA" b="1" dirty="0"/>
              <a:t>Key Performance Indicators (KPIs)</a:t>
            </a:r>
          </a:p>
        </p:txBody>
      </p:sp>
      <p:sp>
        <p:nvSpPr>
          <p:cNvPr id="14" name="Content Placeholder 13">
            <a:extLst>
              <a:ext uri="{FF2B5EF4-FFF2-40B4-BE49-F238E27FC236}">
                <a16:creationId xmlns:a16="http://schemas.microsoft.com/office/drawing/2014/main" id="{0EA00580-488B-C64D-2293-8B6C5E5168B7}"/>
              </a:ext>
            </a:extLst>
          </p:cNvPr>
          <p:cNvSpPr>
            <a:spLocks noGrp="1"/>
          </p:cNvSpPr>
          <p:nvPr>
            <p:ph sz="half" idx="20"/>
          </p:nvPr>
        </p:nvSpPr>
        <p:spPr>
          <a:xfrm>
            <a:off x="6600154" y="2773180"/>
            <a:ext cx="4608576" cy="3170420"/>
          </a:xfrm>
        </p:spPr>
        <p:txBody>
          <a:bodyPr/>
          <a:lstStyle/>
          <a:p>
            <a:pPr marL="400050" indent="-400050">
              <a:buFont typeface="+mj-lt"/>
              <a:buAutoNum type="romanLcPeriod"/>
            </a:pPr>
            <a:r>
              <a:rPr lang="en-CA" sz="1800" dirty="0"/>
              <a:t>Student engagement – track attendance</a:t>
            </a:r>
          </a:p>
          <a:p>
            <a:pPr marL="400050" indent="-400050">
              <a:buFont typeface="+mj-lt"/>
              <a:buAutoNum type="romanLcPeriod"/>
            </a:pPr>
            <a:r>
              <a:rPr lang="en-CA" sz="1800" dirty="0"/>
              <a:t>Nutritional outcomes – track changes in consumption of garden produce</a:t>
            </a:r>
          </a:p>
          <a:p>
            <a:pPr marL="400050" indent="-400050">
              <a:buFont typeface="+mj-lt"/>
              <a:buAutoNum type="romanLcPeriod"/>
            </a:pPr>
            <a:r>
              <a:rPr lang="en-CA" sz="1800" dirty="0"/>
              <a:t>Academic performance – compare academic records before and after the garden implementation</a:t>
            </a:r>
          </a:p>
          <a:p>
            <a:pPr marL="400050" indent="-400050">
              <a:buFont typeface="+mj-lt"/>
              <a:buAutoNum type="romanLcPeriod"/>
            </a:pPr>
            <a:r>
              <a:rPr lang="en-CA" sz="1800" dirty="0"/>
              <a:t>Community involvement – track level of community participation and support for the school garden</a:t>
            </a:r>
          </a:p>
          <a:p>
            <a:pPr marL="400050" indent="-400050">
              <a:buFont typeface="+mj-lt"/>
              <a:buAutoNum type="romanLcPeriod"/>
            </a:pPr>
            <a:r>
              <a:rPr lang="en-CA" sz="1800" dirty="0"/>
              <a:t>Environmental awareness – evaluate changes in environmental literacy</a:t>
            </a:r>
          </a:p>
        </p:txBody>
      </p:sp>
      <p:sp>
        <p:nvSpPr>
          <p:cNvPr id="7" name="Slide Number Placeholder 6">
            <a:extLst>
              <a:ext uri="{FF2B5EF4-FFF2-40B4-BE49-F238E27FC236}">
                <a16:creationId xmlns:a16="http://schemas.microsoft.com/office/drawing/2014/main" id="{6BABDCF9-9A1F-4052-A0CD-924B22ED019B}"/>
              </a:ext>
            </a:extLst>
          </p:cNvPr>
          <p:cNvSpPr>
            <a:spLocks noGrp="1"/>
          </p:cNvSpPr>
          <p:nvPr>
            <p:ph type="sldNum" sz="quarter" idx="12"/>
          </p:nvPr>
        </p:nvSpPr>
        <p:spPr/>
        <p:txBody>
          <a:bodyPr/>
          <a:lstStyle/>
          <a:p>
            <a:fld id="{8D0AFDD5-844D-364D-8AEC-50CF4D36D55D}" type="slidenum">
              <a:rPr lang="en-US" noProof="0" smtClean="0"/>
              <a:pPr/>
              <a:t>12</a:t>
            </a:fld>
            <a:endParaRPr lang="en-US" noProof="0"/>
          </a:p>
        </p:txBody>
      </p:sp>
      <p:sp>
        <p:nvSpPr>
          <p:cNvPr id="8" name="Footer Placeholder 7">
            <a:extLst>
              <a:ext uri="{FF2B5EF4-FFF2-40B4-BE49-F238E27FC236}">
                <a16:creationId xmlns:a16="http://schemas.microsoft.com/office/drawing/2014/main" id="{91F1DBB0-76A0-4178-936D-E97C73F567FF}"/>
              </a:ext>
            </a:extLst>
          </p:cNvPr>
          <p:cNvSpPr>
            <a:spLocks noGrp="1"/>
          </p:cNvSpPr>
          <p:nvPr>
            <p:ph type="ftr" sz="quarter" idx="11"/>
          </p:nvPr>
        </p:nvSpPr>
        <p:spPr/>
        <p:txBody>
          <a:bodyPr/>
          <a:lstStyle/>
          <a:p>
            <a:r>
              <a:rPr lang="en-US" dirty="0"/>
              <a:t>Utilizing School Gardens</a:t>
            </a:r>
          </a:p>
          <a:p>
            <a:endParaRPr lang="en-US" noProof="0" dirty="0"/>
          </a:p>
        </p:txBody>
      </p:sp>
    </p:spTree>
    <p:extLst>
      <p:ext uri="{BB962C8B-B14F-4D97-AF65-F5344CB8AC3E}">
        <p14:creationId xmlns:p14="http://schemas.microsoft.com/office/powerpoint/2010/main" val="164364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D6B-0EBB-7092-13C6-240F8A4A4E99}"/>
              </a:ext>
            </a:extLst>
          </p:cNvPr>
          <p:cNvSpPr>
            <a:spLocks noGrp="1"/>
          </p:cNvSpPr>
          <p:nvPr>
            <p:ph type="title"/>
          </p:nvPr>
        </p:nvSpPr>
        <p:spPr>
          <a:xfrm>
            <a:off x="5592990" y="879185"/>
            <a:ext cx="5394800" cy="739753"/>
          </a:xfrm>
        </p:spPr>
        <p:txBody>
          <a:bodyPr/>
          <a:lstStyle/>
          <a:p>
            <a:pPr algn="ctr"/>
            <a:r>
              <a:rPr lang="en-US" altLang="zh-CN" sz="4400" dirty="0"/>
              <a:t>Summary</a:t>
            </a:r>
            <a:br>
              <a:rPr lang="en-US" dirty="0"/>
            </a:br>
            <a:endParaRPr lang="en-US" dirty="0"/>
          </a:p>
        </p:txBody>
      </p:sp>
      <p:pic>
        <p:nvPicPr>
          <p:cNvPr id="12" name="Picture Placeholder 11">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a:blip r:embed="rId2"/>
          <a:srcRect l="26208" r="26208"/>
          <a:stretch/>
        </p:blipFill>
        <p:spPr>
          <a:xfrm>
            <a:off x="-1" y="0"/>
            <a:ext cx="4691921" cy="6858000"/>
          </a:xfrm>
        </p:spPr>
      </p:pic>
      <p:sp>
        <p:nvSpPr>
          <p:cNvPr id="3" name="Content Placeholder 2">
            <a:extLst>
              <a:ext uri="{FF2B5EF4-FFF2-40B4-BE49-F238E27FC236}">
                <a16:creationId xmlns:a16="http://schemas.microsoft.com/office/drawing/2014/main" id="{DFAA7609-6E6A-B996-BC29-F9AA857D7B35}"/>
              </a:ext>
            </a:extLst>
          </p:cNvPr>
          <p:cNvSpPr>
            <a:spLocks noGrp="1"/>
          </p:cNvSpPr>
          <p:nvPr>
            <p:ph idx="1"/>
          </p:nvPr>
        </p:nvSpPr>
        <p:spPr>
          <a:xfrm>
            <a:off x="5360963" y="1618938"/>
            <a:ext cx="5781170" cy="3884395"/>
          </a:xfrm>
        </p:spPr>
        <p:txBody>
          <a:bodyPr>
            <a:normAutofit/>
          </a:bodyPr>
          <a:lstStyle/>
          <a:p>
            <a:r>
              <a:rPr lang="en-CA" sz="2000" dirty="0"/>
              <a:t>School gardens are a powerful tool for enhancing education, promoting health, and building stronger communities.</a:t>
            </a:r>
          </a:p>
          <a:p>
            <a:endParaRPr lang="en-CA" sz="2000" dirty="0"/>
          </a:p>
          <a:p>
            <a:r>
              <a:rPr lang="en-CA" sz="2000" dirty="0"/>
              <a:t>Integrating gardens into the curriculum not only enriches their academic learning but also promotes physical activity, mental well-being and environmental stewardship, as well as healthy living and community engagement.</a:t>
            </a:r>
          </a:p>
          <a:p>
            <a:endParaRPr lang="en-CA" sz="2000" dirty="0"/>
          </a:p>
          <a:p>
            <a:r>
              <a:rPr lang="en-CA" sz="2000" dirty="0"/>
              <a:t>Implementing school gardens can be highly beneficial, and with careful planning and community involvement, the challenges can be effectively managed. </a:t>
            </a:r>
          </a:p>
          <a:p>
            <a:endParaRPr lang="en-CA" sz="2000" dirty="0"/>
          </a:p>
        </p:txBody>
      </p:sp>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13</a:t>
            </a:fld>
            <a:endParaRPr lang="en-US" dirty="0"/>
          </a:p>
        </p:txBody>
      </p:sp>
    </p:spTree>
    <p:extLst>
      <p:ext uri="{BB962C8B-B14F-4D97-AF65-F5344CB8AC3E}">
        <p14:creationId xmlns:p14="http://schemas.microsoft.com/office/powerpoint/2010/main" val="59172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p:txBody>
          <a:bodyPr/>
          <a:lstStyle/>
          <a:p>
            <a:r>
              <a:rPr lang="en-US" dirty="0"/>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r>
              <a:rPr lang="en-US" sz="2000" b="1" dirty="0"/>
              <a:t>Ifedinma Nwigwe</a:t>
            </a:r>
          </a:p>
          <a:p>
            <a:r>
              <a:rPr lang="en-US" dirty="0"/>
              <a:t> ify.nwigwe@mleyfoundation.org</a:t>
            </a:r>
          </a:p>
          <a:p>
            <a:pPr algn="ctr"/>
            <a:r>
              <a:rPr lang="en-US" sz="1800" dirty="0">
                <a:solidFill>
                  <a:srgbClr val="0070C0"/>
                </a:solidFill>
              </a:rPr>
              <a:t>www.mleyfoundation.org</a:t>
            </a:r>
          </a:p>
          <a:p>
            <a:endParaRPr lang="en-US" dirty="0"/>
          </a:p>
          <a:p>
            <a:endParaRPr lang="en-US" dirty="0"/>
          </a:p>
        </p:txBody>
      </p:sp>
      <p:pic>
        <p:nvPicPr>
          <p:cNvPr id="33" name="Picture Placeholder 32">
            <a:extLst>
              <a:ext uri="{FF2B5EF4-FFF2-40B4-BE49-F238E27FC236}">
                <a16:creationId xmlns:a16="http://schemas.microsoft.com/office/drawing/2014/main" id="{1D963291-0332-DAB6-6090-6778FC7899BD}"/>
              </a:ext>
            </a:extLst>
          </p:cNvPr>
          <p:cNvPicPr>
            <a:picLocks noGrp="1" noChangeAspect="1"/>
          </p:cNvPicPr>
          <p:nvPr>
            <p:ph type="pic" sz="quarter" idx="10"/>
          </p:nvPr>
        </p:nvPicPr>
        <p:blipFill>
          <a:blip r:embed="rId2"/>
          <a:srcRect t="10133" b="10133"/>
          <a:stretch/>
        </p:blipFill>
        <p:spPr/>
      </p:pic>
    </p:spTree>
    <p:extLst>
      <p:ext uri="{BB962C8B-B14F-4D97-AF65-F5344CB8AC3E}">
        <p14:creationId xmlns:p14="http://schemas.microsoft.com/office/powerpoint/2010/main" val="239758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848021" y="982876"/>
            <a:ext cx="5038344" cy="1709928"/>
          </a:xfrm>
        </p:spPr>
        <p:txBody>
          <a:bodyPr/>
          <a:lstStyle/>
          <a:p>
            <a:r>
              <a:rPr lang="en-US" dirty="0"/>
              <a:t>Introduction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875453" y="2032000"/>
            <a:ext cx="6304280" cy="3251200"/>
          </a:xfrm>
        </p:spPr>
        <p:txBody>
          <a:bodyPr>
            <a:normAutofit/>
          </a:bodyPr>
          <a:lstStyle/>
          <a:p>
            <a:r>
              <a:rPr lang="en-US" sz="2000" dirty="0"/>
              <a:t>With the current economic situation biting everyone hard, and the cost of food skyrocketing this is one of the times to think outside the box</a:t>
            </a:r>
          </a:p>
          <a:p>
            <a:endParaRPr lang="en-US" sz="2000" dirty="0"/>
          </a:p>
          <a:p>
            <a:r>
              <a:rPr lang="en-US" sz="2000" dirty="0"/>
              <a:t>We are already aware of the benefits of a functional SFP that works for the beneficiaries and by extension the communities</a:t>
            </a:r>
          </a:p>
          <a:p>
            <a:endParaRPr lang="en-US" sz="2000" dirty="0"/>
          </a:p>
          <a:p>
            <a:r>
              <a:rPr lang="en-US" sz="2000" dirty="0"/>
              <a:t>How can we involve communities and why is it necessary?</a:t>
            </a:r>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2"/>
          <a:srcRect l="28700" r="28700"/>
          <a:stretch/>
        </p:blipFill>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8D10-52FC-614F-89A5-4F793BEFE8EF}"/>
              </a:ext>
            </a:extLst>
          </p:cNvPr>
          <p:cNvSpPr>
            <a:spLocks noGrp="1"/>
          </p:cNvSpPr>
          <p:nvPr>
            <p:ph type="title"/>
          </p:nvPr>
        </p:nvSpPr>
        <p:spPr>
          <a:xfrm>
            <a:off x="5775129" y="1201699"/>
            <a:ext cx="4959821" cy="1162762"/>
          </a:xfrm>
        </p:spPr>
        <p:txBody>
          <a:bodyPr anchor="t">
            <a:normAutofit/>
          </a:bodyPr>
          <a:lstStyle/>
          <a:p>
            <a:r>
              <a:rPr lang="en-US" sz="3800" b="1" dirty="0"/>
              <a:t>Importance of Food security systems</a:t>
            </a:r>
          </a:p>
        </p:txBody>
      </p:sp>
      <p:pic>
        <p:nvPicPr>
          <p:cNvPr id="16" name="Picture Placeholder 15">
            <a:extLst>
              <a:ext uri="{FF2B5EF4-FFF2-40B4-BE49-F238E27FC236}">
                <a16:creationId xmlns:a16="http://schemas.microsoft.com/office/drawing/2014/main" id="{1AA3A0A8-F2C4-4E9E-F193-425FD8EA094D}"/>
              </a:ext>
            </a:extLst>
          </p:cNvPr>
          <p:cNvPicPr>
            <a:picLocks noGrp="1" noChangeAspect="1"/>
          </p:cNvPicPr>
          <p:nvPr>
            <p:ph type="pic" sz="quarter" idx="13"/>
          </p:nvPr>
        </p:nvPicPr>
        <p:blipFill rotWithShape="1">
          <a:blip r:embed="rId3"/>
          <a:srcRect l="7703" r="7703"/>
          <a:stretch/>
        </p:blipFill>
        <p:spPr>
          <a:xfrm>
            <a:off x="20" y="10"/>
            <a:ext cx="4351108" cy="6857990"/>
          </a:xfrm>
          <a:noFill/>
        </p:spPr>
      </p:pic>
      <p:sp>
        <p:nvSpPr>
          <p:cNvPr id="11" name="Text Placeholder 10">
            <a:extLst>
              <a:ext uri="{FF2B5EF4-FFF2-40B4-BE49-F238E27FC236}">
                <a16:creationId xmlns:a16="http://schemas.microsoft.com/office/drawing/2014/main" id="{15C5FD85-E72E-D48C-0D76-91EA628295DE}"/>
              </a:ext>
            </a:extLst>
          </p:cNvPr>
          <p:cNvSpPr>
            <a:spLocks noGrp="1"/>
          </p:cNvSpPr>
          <p:nvPr>
            <p:ph idx="1"/>
          </p:nvPr>
        </p:nvSpPr>
        <p:spPr>
          <a:xfrm>
            <a:off x="5961888" y="2618461"/>
            <a:ext cx="4818888" cy="2710459"/>
          </a:xfrm>
        </p:spPr>
        <p:txBody>
          <a:bodyPr>
            <a:normAutofit fontScale="92500" lnSpcReduction="10000"/>
          </a:bodyPr>
          <a:lstStyle/>
          <a:p>
            <a:pPr marL="285750" indent="-285750">
              <a:spcAft>
                <a:spcPts val="600"/>
              </a:spcAft>
              <a:buFont typeface="Wingdings" panose="05000000000000000000" pitchFamily="2" charset="2"/>
              <a:buChar char="ü"/>
            </a:pPr>
            <a:r>
              <a:rPr lang="en-US" altLang="zh-CN" sz="2800" dirty="0"/>
              <a:t>Basic human right</a:t>
            </a:r>
          </a:p>
          <a:p>
            <a:pPr marL="285750" indent="-285750">
              <a:spcAft>
                <a:spcPts val="600"/>
              </a:spcAft>
              <a:buFont typeface="Wingdings" panose="05000000000000000000" pitchFamily="2" charset="2"/>
              <a:buChar char="ü"/>
            </a:pPr>
            <a:r>
              <a:rPr lang="en-US" altLang="zh-CN" sz="2800" dirty="0"/>
              <a:t>Economic stability</a:t>
            </a:r>
          </a:p>
          <a:p>
            <a:pPr marL="285750" indent="-285750">
              <a:spcAft>
                <a:spcPts val="600"/>
              </a:spcAft>
              <a:buFont typeface="Wingdings" panose="05000000000000000000" pitchFamily="2" charset="2"/>
              <a:buChar char="ü"/>
            </a:pPr>
            <a:r>
              <a:rPr lang="en-US" altLang="zh-CN" sz="2800" dirty="0"/>
              <a:t>Health and Nutrition</a:t>
            </a:r>
          </a:p>
          <a:p>
            <a:pPr marL="285750" indent="-285750">
              <a:spcAft>
                <a:spcPts val="600"/>
              </a:spcAft>
              <a:buFont typeface="Wingdings" panose="05000000000000000000" pitchFamily="2" charset="2"/>
              <a:buChar char="ü"/>
            </a:pPr>
            <a:r>
              <a:rPr lang="en-US" altLang="zh-CN" sz="2800" dirty="0"/>
              <a:t>Poverty reduction</a:t>
            </a:r>
          </a:p>
          <a:p>
            <a:pPr marL="285750" indent="-285750">
              <a:spcAft>
                <a:spcPts val="600"/>
              </a:spcAft>
              <a:buFont typeface="Wingdings" panose="05000000000000000000" pitchFamily="2" charset="2"/>
              <a:buChar char="ü"/>
            </a:pPr>
            <a:r>
              <a:rPr lang="en-US" altLang="zh-CN" sz="2800" dirty="0"/>
              <a:t>Global security</a:t>
            </a:r>
          </a:p>
          <a:p>
            <a:pPr marL="285750" indent="-285750">
              <a:spcAft>
                <a:spcPts val="600"/>
              </a:spcAft>
              <a:buFont typeface="Wingdings" panose="05000000000000000000" pitchFamily="2" charset="2"/>
              <a:buChar char="ü"/>
            </a:pPr>
            <a:r>
              <a:rPr lang="en-US" altLang="zh-CN" sz="2800" dirty="0"/>
              <a:t>Sustainable development</a:t>
            </a:r>
          </a:p>
          <a:p>
            <a:pPr marL="285750" indent="-285750">
              <a:spcAft>
                <a:spcPts val="600"/>
              </a:spcAft>
              <a:buFont typeface="Wingdings" panose="05000000000000000000" pitchFamily="2" charset="2"/>
              <a:buChar char="ü"/>
            </a:pPr>
            <a:endParaRPr lang="en-US" altLang="zh-CN" sz="2800" dirty="0"/>
          </a:p>
        </p:txBody>
      </p:sp>
      <p:sp>
        <p:nvSpPr>
          <p:cNvPr id="21" name="Slide Number Placeholder 4">
            <a:extLst>
              <a:ext uri="{FF2B5EF4-FFF2-40B4-BE49-F238E27FC236}">
                <a16:creationId xmlns:a16="http://schemas.microsoft.com/office/drawing/2014/main" id="{DEFD4645-9857-3966-B368-503D1009C98D}"/>
              </a:ext>
            </a:extLst>
          </p:cNvPr>
          <p:cNvSpPr>
            <a:spLocks noGrp="1"/>
          </p:cNvSpPr>
          <p:nvPr>
            <p:ph type="sldNum" sz="quarter" idx="12"/>
          </p:nvPr>
        </p:nvSpPr>
        <p:spPr>
          <a:xfrm>
            <a:off x="8072901" y="6400904"/>
            <a:ext cx="365760" cy="246888"/>
          </a:xfrm>
        </p:spPr>
        <p:txBody>
          <a:bodyPr/>
          <a:lstStyle/>
          <a:p>
            <a:pPr>
              <a:spcAft>
                <a:spcPts val="600"/>
              </a:spcAft>
            </a:pPr>
            <a:fld id="{8D0AFDD5-844D-364D-8AEC-50CF4D36D55D}" type="slidenum">
              <a:rPr lang="en-US" noProof="0" smtClean="0"/>
              <a:pPr>
                <a:spcAft>
                  <a:spcPts val="600"/>
                </a:spcAft>
              </a:pPr>
              <a:t>3</a:t>
            </a:fld>
            <a:endParaRPr lang="en-US" noProof="0"/>
          </a:p>
        </p:txBody>
      </p:sp>
    </p:spTree>
    <p:extLst>
      <p:ext uri="{BB962C8B-B14F-4D97-AF65-F5344CB8AC3E}">
        <p14:creationId xmlns:p14="http://schemas.microsoft.com/office/powerpoint/2010/main" val="37522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9D0-D5BE-BC05-B3B3-05E97433F452}"/>
              </a:ext>
            </a:extLst>
          </p:cNvPr>
          <p:cNvSpPr>
            <a:spLocks noGrp="1"/>
          </p:cNvSpPr>
          <p:nvPr>
            <p:ph type="title"/>
          </p:nvPr>
        </p:nvSpPr>
        <p:spPr>
          <a:xfrm>
            <a:off x="363584" y="263621"/>
            <a:ext cx="3840480" cy="1661721"/>
          </a:xfrm>
        </p:spPr>
        <p:txBody>
          <a:bodyPr/>
          <a:lstStyle/>
          <a:p>
            <a:r>
              <a:rPr lang="en-US" sz="4800" dirty="0"/>
              <a:t>Importance of SFPs</a:t>
            </a:r>
          </a:p>
        </p:txBody>
      </p:sp>
      <p:pic>
        <p:nvPicPr>
          <p:cNvPr id="82" name="Picture Placeholder 81" descr="Classroom with solid fill">
            <a:extLst>
              <a:ext uri="{FF2B5EF4-FFF2-40B4-BE49-F238E27FC236}">
                <a16:creationId xmlns:a16="http://schemas.microsoft.com/office/drawing/2014/main" id="{946DCADD-AD38-1B8D-01D3-9FC0FDA5D182}"/>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a:stretch/>
        </p:blipFill>
        <p:spPr/>
      </p:pic>
      <p:sp>
        <p:nvSpPr>
          <p:cNvPr id="8" name="Text Placeholder 7">
            <a:extLst>
              <a:ext uri="{FF2B5EF4-FFF2-40B4-BE49-F238E27FC236}">
                <a16:creationId xmlns:a16="http://schemas.microsoft.com/office/drawing/2014/main" id="{A166C0EF-C5A6-69F2-BCD5-6F3E10322961}"/>
              </a:ext>
            </a:extLst>
          </p:cNvPr>
          <p:cNvSpPr>
            <a:spLocks noGrp="1"/>
          </p:cNvSpPr>
          <p:nvPr>
            <p:ph type="body" sz="quarter" idx="15"/>
          </p:nvPr>
        </p:nvSpPr>
        <p:spPr>
          <a:xfrm>
            <a:off x="5733288" y="298731"/>
            <a:ext cx="3840480" cy="338328"/>
          </a:xfrm>
        </p:spPr>
        <p:txBody>
          <a:bodyPr/>
          <a:lstStyle/>
          <a:p>
            <a:r>
              <a:rPr lang="en-US" b="1" dirty="0"/>
              <a:t>Educational benefits</a:t>
            </a:r>
          </a:p>
        </p:txBody>
      </p:sp>
      <p:sp>
        <p:nvSpPr>
          <p:cNvPr id="13" name="Text Placeholder 12">
            <a:extLst>
              <a:ext uri="{FF2B5EF4-FFF2-40B4-BE49-F238E27FC236}">
                <a16:creationId xmlns:a16="http://schemas.microsoft.com/office/drawing/2014/main" id="{57A2B835-2EB4-13B7-BE89-EDFBC68B96C3}"/>
              </a:ext>
            </a:extLst>
          </p:cNvPr>
          <p:cNvSpPr>
            <a:spLocks noGrp="1"/>
          </p:cNvSpPr>
          <p:nvPr>
            <p:ph type="body" sz="quarter" idx="20"/>
          </p:nvPr>
        </p:nvSpPr>
        <p:spPr>
          <a:xfrm>
            <a:off x="5733288" y="714974"/>
            <a:ext cx="5934456" cy="786002"/>
          </a:xfrm>
        </p:spPr>
        <p:txBody>
          <a:bodyPr/>
          <a:lstStyle/>
          <a:p>
            <a:r>
              <a:rPr lang="en-US" dirty="0"/>
              <a:t>In Brazil, the National SFP significantly improved student attendance and performance by providing daily meals to over 40 million students</a:t>
            </a:r>
          </a:p>
          <a:p>
            <a:endParaRPr lang="en-US" dirty="0"/>
          </a:p>
        </p:txBody>
      </p:sp>
      <p:pic>
        <p:nvPicPr>
          <p:cNvPr id="84" name="Picture Placeholder 83" descr="Fruit bowl with solid fill">
            <a:extLst>
              <a:ext uri="{FF2B5EF4-FFF2-40B4-BE49-F238E27FC236}">
                <a16:creationId xmlns:a16="http://schemas.microsoft.com/office/drawing/2014/main" id="{62583283-A6AD-B55E-25D4-E6CFB25B8FC2}"/>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p:pic>
      <p:sp>
        <p:nvSpPr>
          <p:cNvPr id="9" name="Text Placeholder 8">
            <a:extLst>
              <a:ext uri="{FF2B5EF4-FFF2-40B4-BE49-F238E27FC236}">
                <a16:creationId xmlns:a16="http://schemas.microsoft.com/office/drawing/2014/main" id="{8A268DA4-D5BC-38AA-54EB-D10668305C7E}"/>
              </a:ext>
            </a:extLst>
          </p:cNvPr>
          <p:cNvSpPr>
            <a:spLocks noGrp="1"/>
          </p:cNvSpPr>
          <p:nvPr>
            <p:ph type="body" sz="quarter" idx="16"/>
          </p:nvPr>
        </p:nvSpPr>
        <p:spPr>
          <a:xfrm>
            <a:off x="5769864" y="1587014"/>
            <a:ext cx="3840480" cy="338328"/>
          </a:xfrm>
        </p:spPr>
        <p:txBody>
          <a:bodyPr/>
          <a:lstStyle/>
          <a:p>
            <a:r>
              <a:rPr lang="en-US" b="1" dirty="0"/>
              <a:t>Health and Nutrition</a:t>
            </a:r>
          </a:p>
        </p:txBody>
      </p:sp>
      <p:sp>
        <p:nvSpPr>
          <p:cNvPr id="14" name="Text Placeholder 13">
            <a:extLst>
              <a:ext uri="{FF2B5EF4-FFF2-40B4-BE49-F238E27FC236}">
                <a16:creationId xmlns:a16="http://schemas.microsoft.com/office/drawing/2014/main" id="{E798351D-2881-C0EE-6D6D-424E1230A6D4}"/>
              </a:ext>
            </a:extLst>
          </p:cNvPr>
          <p:cNvSpPr>
            <a:spLocks noGrp="1"/>
          </p:cNvSpPr>
          <p:nvPr>
            <p:ph type="body" sz="quarter" idx="21"/>
          </p:nvPr>
        </p:nvSpPr>
        <p:spPr>
          <a:xfrm>
            <a:off x="5769864" y="1947673"/>
            <a:ext cx="5934456" cy="762352"/>
          </a:xfrm>
        </p:spPr>
        <p:txBody>
          <a:bodyPr/>
          <a:lstStyle/>
          <a:p>
            <a:r>
              <a:rPr lang="en-US" dirty="0"/>
              <a:t>In Kenya, the Home-Grown  SFP sources food locally, improving the nutritional status of children while supporting local farmers</a:t>
            </a:r>
          </a:p>
        </p:txBody>
      </p:sp>
      <p:pic>
        <p:nvPicPr>
          <p:cNvPr id="86" name="Picture Placeholder 85" descr="Group of people with solid fill">
            <a:extLst>
              <a:ext uri="{FF2B5EF4-FFF2-40B4-BE49-F238E27FC236}">
                <a16:creationId xmlns:a16="http://schemas.microsoft.com/office/drawing/2014/main" id="{8AEB4AE0-338D-0B9E-025E-3973A1ECDC83}"/>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p:pic>
      <p:sp>
        <p:nvSpPr>
          <p:cNvPr id="10" name="Text Placeholder 9">
            <a:extLst>
              <a:ext uri="{FF2B5EF4-FFF2-40B4-BE49-F238E27FC236}">
                <a16:creationId xmlns:a16="http://schemas.microsoft.com/office/drawing/2014/main" id="{D5589FD6-C049-67E3-0386-55C9E18A5B7F}"/>
              </a:ext>
            </a:extLst>
          </p:cNvPr>
          <p:cNvSpPr>
            <a:spLocks noGrp="1"/>
          </p:cNvSpPr>
          <p:nvPr>
            <p:ph type="body" sz="quarter" idx="17"/>
          </p:nvPr>
        </p:nvSpPr>
        <p:spPr>
          <a:xfrm>
            <a:off x="5769864" y="2876318"/>
            <a:ext cx="3840480" cy="338328"/>
          </a:xfrm>
        </p:spPr>
        <p:txBody>
          <a:bodyPr/>
          <a:lstStyle/>
          <a:p>
            <a:r>
              <a:rPr lang="en-US" b="1" dirty="0"/>
              <a:t>Community Support</a:t>
            </a:r>
          </a:p>
        </p:txBody>
      </p:sp>
      <p:sp>
        <p:nvSpPr>
          <p:cNvPr id="15" name="Text Placeholder 14">
            <a:extLst>
              <a:ext uri="{FF2B5EF4-FFF2-40B4-BE49-F238E27FC236}">
                <a16:creationId xmlns:a16="http://schemas.microsoft.com/office/drawing/2014/main" id="{A0AE4BAA-4471-F175-A91F-AF7D4D9694F3}"/>
              </a:ext>
            </a:extLst>
          </p:cNvPr>
          <p:cNvSpPr>
            <a:spLocks noGrp="1"/>
          </p:cNvSpPr>
          <p:nvPr>
            <p:ph type="body" sz="quarter" idx="22"/>
          </p:nvPr>
        </p:nvSpPr>
        <p:spPr>
          <a:xfrm>
            <a:off x="5769864" y="3156722"/>
            <a:ext cx="5897880" cy="707149"/>
          </a:xfrm>
        </p:spPr>
        <p:txBody>
          <a:bodyPr/>
          <a:lstStyle/>
          <a:p>
            <a:r>
              <a:rPr lang="en-US" dirty="0"/>
              <a:t>In Malawi, community involvement in SFPs has led to increased local support and participation, fostering a sense of ownership and responsibility among community members</a:t>
            </a:r>
          </a:p>
        </p:txBody>
      </p:sp>
      <p:pic>
        <p:nvPicPr>
          <p:cNvPr id="88" name="Picture Placeholder 87" descr="Shield Tick with solid fill">
            <a:extLst>
              <a:ext uri="{FF2B5EF4-FFF2-40B4-BE49-F238E27FC236}">
                <a16:creationId xmlns:a16="http://schemas.microsoft.com/office/drawing/2014/main" id="{F2E3F8F5-F045-71C9-3C78-9ACF70E19CDC}"/>
              </a:ext>
            </a:extLst>
          </p:cNvPr>
          <p:cNvPicPr>
            <a:picLocks noGrp="1" noChangeAspect="1"/>
          </p:cNvPicPr>
          <p:nvPr>
            <p:ph type="pic" sz="quarter" idx="13"/>
          </p:nvPr>
        </p:nvPicPr>
        <p:blipFill>
          <a:blip r:embed="rId8">
            <a:extLst>
              <a:ext uri="{96DAC541-7B7A-43D3-8B79-37D633B846F1}">
                <asvg:svgBlip xmlns:asvg="http://schemas.microsoft.com/office/drawing/2016/SVG/main" r:embed="rId9"/>
              </a:ext>
            </a:extLst>
          </a:blip>
          <a:srcRect/>
          <a:stretch/>
        </p:blipFill>
        <p:spPr/>
      </p:pic>
      <p:sp>
        <p:nvSpPr>
          <p:cNvPr id="11" name="Text Placeholder 10">
            <a:extLst>
              <a:ext uri="{FF2B5EF4-FFF2-40B4-BE49-F238E27FC236}">
                <a16:creationId xmlns:a16="http://schemas.microsoft.com/office/drawing/2014/main" id="{ABEE4168-3FE3-7D58-F903-91FC215BAE4D}"/>
              </a:ext>
            </a:extLst>
          </p:cNvPr>
          <p:cNvSpPr>
            <a:spLocks noGrp="1"/>
          </p:cNvSpPr>
          <p:nvPr>
            <p:ph type="body" sz="quarter" idx="18"/>
          </p:nvPr>
        </p:nvSpPr>
        <p:spPr>
          <a:xfrm>
            <a:off x="5769864" y="4111958"/>
            <a:ext cx="3840480" cy="338328"/>
          </a:xfrm>
        </p:spPr>
        <p:txBody>
          <a:bodyPr/>
          <a:lstStyle/>
          <a:p>
            <a:r>
              <a:rPr lang="en-US" b="1" dirty="0"/>
              <a:t>Safety net</a:t>
            </a:r>
          </a:p>
        </p:txBody>
      </p:sp>
      <p:sp>
        <p:nvSpPr>
          <p:cNvPr id="16" name="Text Placeholder 15">
            <a:extLst>
              <a:ext uri="{FF2B5EF4-FFF2-40B4-BE49-F238E27FC236}">
                <a16:creationId xmlns:a16="http://schemas.microsoft.com/office/drawing/2014/main" id="{A6C25713-E18A-8B65-C9FA-9A00A9CBBA6B}"/>
              </a:ext>
            </a:extLst>
          </p:cNvPr>
          <p:cNvSpPr>
            <a:spLocks noGrp="1"/>
          </p:cNvSpPr>
          <p:nvPr>
            <p:ph type="body" sz="quarter" idx="23"/>
          </p:nvPr>
        </p:nvSpPr>
        <p:spPr>
          <a:xfrm>
            <a:off x="5733288" y="4422024"/>
            <a:ext cx="5934456" cy="640080"/>
          </a:xfrm>
        </p:spPr>
        <p:txBody>
          <a:bodyPr/>
          <a:lstStyle/>
          <a:p>
            <a:r>
              <a:rPr lang="en-US" dirty="0"/>
              <a:t>Here in Nigeria, SFPs act as a safety net for vulnerable families, ensuring that children receive at least one nutritious meal a day, which is crucial during these times of economic hardship</a:t>
            </a:r>
          </a:p>
          <a:p>
            <a:endParaRPr lang="en-US" dirty="0"/>
          </a:p>
        </p:txBody>
      </p:sp>
      <p:pic>
        <p:nvPicPr>
          <p:cNvPr id="90" name="Picture Placeholder 89" descr="Gender with solid fill">
            <a:extLst>
              <a:ext uri="{FF2B5EF4-FFF2-40B4-BE49-F238E27FC236}">
                <a16:creationId xmlns:a16="http://schemas.microsoft.com/office/drawing/2014/main" id="{B6EFDE8D-973A-9009-9237-3CDC19C43D60}"/>
              </a:ext>
            </a:extLst>
          </p:cNvPr>
          <p:cNvPicPr>
            <a:picLocks noGrp="1" noChangeAspect="1"/>
          </p:cNvPicPr>
          <p:nvPr>
            <p:ph type="pic" sz="quarter" idx="14"/>
          </p:nvPr>
        </p:nvPicPr>
        <p:blipFill>
          <a:blip r:embed="rId10">
            <a:extLst>
              <a:ext uri="{96DAC541-7B7A-43D3-8B79-37D633B846F1}">
                <asvg:svgBlip xmlns:asvg="http://schemas.microsoft.com/office/drawing/2016/SVG/main" r:embed="rId11"/>
              </a:ext>
            </a:extLst>
          </a:blip>
          <a:srcRect/>
          <a:stretch/>
        </p:blipFill>
        <p:spPr/>
      </p:pic>
      <p:sp>
        <p:nvSpPr>
          <p:cNvPr id="12" name="Text Placeholder 11">
            <a:extLst>
              <a:ext uri="{FF2B5EF4-FFF2-40B4-BE49-F238E27FC236}">
                <a16:creationId xmlns:a16="http://schemas.microsoft.com/office/drawing/2014/main" id="{BC99BB05-2464-9628-4AF6-F75298B4B89E}"/>
              </a:ext>
            </a:extLst>
          </p:cNvPr>
          <p:cNvSpPr>
            <a:spLocks noGrp="1"/>
          </p:cNvSpPr>
          <p:nvPr>
            <p:ph type="body" sz="quarter" idx="19"/>
          </p:nvPr>
        </p:nvSpPr>
        <p:spPr>
          <a:xfrm>
            <a:off x="5733288" y="5499666"/>
            <a:ext cx="3840480" cy="338328"/>
          </a:xfrm>
        </p:spPr>
        <p:txBody>
          <a:bodyPr/>
          <a:lstStyle/>
          <a:p>
            <a:r>
              <a:rPr lang="en-US" b="1" dirty="0"/>
              <a:t>Gender Equality</a:t>
            </a:r>
          </a:p>
        </p:txBody>
      </p:sp>
      <p:sp>
        <p:nvSpPr>
          <p:cNvPr id="17" name="Text Placeholder 16">
            <a:extLst>
              <a:ext uri="{FF2B5EF4-FFF2-40B4-BE49-F238E27FC236}">
                <a16:creationId xmlns:a16="http://schemas.microsoft.com/office/drawing/2014/main" id="{2EB94B1B-FC15-3A7B-A562-06B6F366B340}"/>
              </a:ext>
            </a:extLst>
          </p:cNvPr>
          <p:cNvSpPr>
            <a:spLocks noGrp="1"/>
          </p:cNvSpPr>
          <p:nvPr>
            <p:ph type="body" sz="quarter" idx="24"/>
          </p:nvPr>
        </p:nvSpPr>
        <p:spPr>
          <a:xfrm>
            <a:off x="5769864" y="5852219"/>
            <a:ext cx="5934456" cy="463181"/>
          </a:xfrm>
        </p:spPr>
        <p:txBody>
          <a:bodyPr/>
          <a:lstStyle/>
          <a:p>
            <a:r>
              <a:rPr lang="en-CA" dirty="0"/>
              <a:t>In Bangladesh, SFPs have helped increase the enrollment and retention of girls in school, contributing to gender equality in education</a:t>
            </a:r>
            <a:endParaRPr lang="en-US" dirty="0"/>
          </a:p>
          <a:p>
            <a:endParaRPr lang="en-US" dirty="0"/>
          </a:p>
        </p:txBody>
      </p:sp>
      <p:pic>
        <p:nvPicPr>
          <p:cNvPr id="4" name="Picture 3" descr="A group of children sitting around a table with food&#10;&#10;Description automatically generated">
            <a:extLst>
              <a:ext uri="{FF2B5EF4-FFF2-40B4-BE49-F238E27FC236}">
                <a16:creationId xmlns:a16="http://schemas.microsoft.com/office/drawing/2014/main" id="{8CF3D9D7-AEF9-4FCF-F3A3-59F7D40AA295}"/>
              </a:ext>
            </a:extLst>
          </p:cNvPr>
          <p:cNvPicPr>
            <a:picLocks noChangeAspect="1"/>
          </p:cNvPicPr>
          <p:nvPr/>
        </p:nvPicPr>
        <p:blipFill>
          <a:blip r:embed="rId12"/>
          <a:stretch>
            <a:fillRect/>
          </a:stretch>
        </p:blipFill>
        <p:spPr>
          <a:xfrm>
            <a:off x="296202" y="1925342"/>
            <a:ext cx="3840480" cy="4801772"/>
          </a:xfrm>
          <a:prstGeom prst="rect">
            <a:avLst/>
          </a:prstGeom>
        </p:spPr>
      </p:pic>
    </p:spTree>
    <p:extLst>
      <p:ext uri="{BB962C8B-B14F-4D97-AF65-F5344CB8AC3E}">
        <p14:creationId xmlns:p14="http://schemas.microsoft.com/office/powerpoint/2010/main" val="86653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6E8D-F725-5549-D79B-2197F3311E34}"/>
              </a:ext>
            </a:extLst>
          </p:cNvPr>
          <p:cNvSpPr>
            <a:spLocks noGrp="1"/>
          </p:cNvSpPr>
          <p:nvPr>
            <p:ph type="title"/>
          </p:nvPr>
        </p:nvSpPr>
        <p:spPr>
          <a:xfrm>
            <a:off x="2862072" y="1577340"/>
            <a:ext cx="6473952" cy="3342132"/>
          </a:xfrm>
        </p:spPr>
        <p:txBody>
          <a:bodyPr/>
          <a:lstStyle/>
          <a:p>
            <a:r>
              <a:rPr lang="en-US" dirty="0"/>
              <a:t>School feeding programs are not just about filling bellies; they are about nourishing futures and building stronger communities.</a:t>
            </a:r>
          </a:p>
        </p:txBody>
      </p:sp>
      <p:sp>
        <p:nvSpPr>
          <p:cNvPr id="5"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p:txBody>
          <a:bodyPr/>
          <a:lstStyle/>
          <a:p>
            <a:r>
              <a:rPr lang="en-US" dirty="0"/>
              <a:t>“</a:t>
            </a:r>
          </a:p>
        </p:txBody>
      </p:sp>
      <p:sp>
        <p:nvSpPr>
          <p:cNvPr id="6" name="Content Placeholder 5">
            <a:extLst>
              <a:ext uri="{FF2B5EF4-FFF2-40B4-BE49-F238E27FC236}">
                <a16:creationId xmlns:a16="http://schemas.microsoft.com/office/drawing/2014/main" id="{6AB13DEF-ED86-6E5A-5AD2-C9B364E4A295}"/>
              </a:ext>
            </a:extLst>
          </p:cNvPr>
          <p:cNvSpPr>
            <a:spLocks noGrp="1"/>
          </p:cNvSpPr>
          <p:nvPr>
            <p:ph idx="1"/>
          </p:nvPr>
        </p:nvSpPr>
        <p:spPr>
          <a:xfrm>
            <a:off x="2826829" y="5074972"/>
            <a:ext cx="2340864" cy="585216"/>
          </a:xfrm>
        </p:spPr>
        <p:txBody>
          <a:bodyPr/>
          <a:lstStyle/>
          <a:p>
            <a:r>
              <a:rPr lang="en-US" altLang="zh-CN" dirty="0"/>
              <a:t>Michelle Obama</a:t>
            </a:r>
          </a:p>
          <a:p>
            <a:endParaRPr lang="en-US" dirty="0"/>
          </a:p>
        </p:txBody>
      </p:sp>
      <p:sp>
        <p:nvSpPr>
          <p:cNvPr id="4" name="Text Placeholder 3">
            <a:extLst>
              <a:ext uri="{FF2B5EF4-FFF2-40B4-BE49-F238E27FC236}">
                <a16:creationId xmlns:a16="http://schemas.microsoft.com/office/drawing/2014/main" id="{F286FC47-3017-DA16-F8BF-CBFF553CB9F5}"/>
              </a:ext>
            </a:extLst>
          </p:cNvPr>
          <p:cNvSpPr>
            <a:spLocks noGrp="1"/>
          </p:cNvSpPr>
          <p:nvPr>
            <p:ph type="body" sz="quarter" idx="14"/>
          </p:nvPr>
        </p:nvSpPr>
        <p:spPr/>
        <p:txBody>
          <a:bodyPr/>
          <a:lstStyle/>
          <a:p>
            <a:r>
              <a:rPr lang="en-US" dirty="0"/>
              <a:t>”</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5</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Utilizing School Gardens</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MLEYF</a:t>
            </a:r>
          </a:p>
        </p:txBody>
      </p:sp>
    </p:spTree>
    <p:extLst>
      <p:ext uri="{BB962C8B-B14F-4D97-AF65-F5344CB8AC3E}">
        <p14:creationId xmlns:p14="http://schemas.microsoft.com/office/powerpoint/2010/main" val="61328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B732-6FD3-D0DA-92AF-1D7A68E3A3EE}"/>
              </a:ext>
            </a:extLst>
          </p:cNvPr>
          <p:cNvSpPr>
            <a:spLocks noGrp="1"/>
          </p:cNvSpPr>
          <p:nvPr>
            <p:ph type="title"/>
          </p:nvPr>
        </p:nvSpPr>
        <p:spPr/>
        <p:txBody>
          <a:bodyPr/>
          <a:lstStyle/>
          <a:p>
            <a:r>
              <a:rPr lang="en-US" sz="4000" b="1" dirty="0"/>
              <a:t>How can communities get involved?</a:t>
            </a:r>
          </a:p>
        </p:txBody>
      </p:sp>
      <p:sp>
        <p:nvSpPr>
          <p:cNvPr id="13" name="Text Placeholder 12">
            <a:extLst>
              <a:ext uri="{FF2B5EF4-FFF2-40B4-BE49-F238E27FC236}">
                <a16:creationId xmlns:a16="http://schemas.microsoft.com/office/drawing/2014/main" id="{986D0EB4-87A1-9926-18A9-F1A65DC20A57}"/>
              </a:ext>
            </a:extLst>
          </p:cNvPr>
          <p:cNvSpPr>
            <a:spLocks noGrp="1"/>
          </p:cNvSpPr>
          <p:nvPr>
            <p:ph type="body" idx="1"/>
          </p:nvPr>
        </p:nvSpPr>
        <p:spPr/>
        <p:txBody>
          <a:bodyPr/>
          <a:lstStyle/>
          <a:p>
            <a:r>
              <a:rPr lang="en-US" b="1" dirty="0"/>
              <a:t>Partnering with local farmers</a:t>
            </a:r>
          </a:p>
        </p:txBody>
      </p:sp>
      <p:sp>
        <p:nvSpPr>
          <p:cNvPr id="20" name="Content Placeholder 19">
            <a:extLst>
              <a:ext uri="{FF2B5EF4-FFF2-40B4-BE49-F238E27FC236}">
                <a16:creationId xmlns:a16="http://schemas.microsoft.com/office/drawing/2014/main" id="{77B26A88-F289-88EA-E384-570C7CF8B589}"/>
              </a:ext>
            </a:extLst>
          </p:cNvPr>
          <p:cNvSpPr>
            <a:spLocks noGrp="1"/>
          </p:cNvSpPr>
          <p:nvPr>
            <p:ph sz="half" idx="2"/>
          </p:nvPr>
        </p:nvSpPr>
        <p:spPr/>
        <p:txBody>
          <a:bodyPr/>
          <a:lstStyle/>
          <a:p>
            <a:r>
              <a:rPr lang="en-CA" sz="2000" dirty="0"/>
              <a:t>Schools can collaborate with local farmers to supply fresh produce for school meals. </a:t>
            </a:r>
          </a:p>
          <a:p>
            <a:r>
              <a:rPr lang="en-CA" sz="2000" dirty="0"/>
              <a:t>This not only ensures a steady supply of nutritious food but also supports local agriculture and economies.</a:t>
            </a:r>
            <a:endParaRPr lang="en-US" sz="2000" dirty="0"/>
          </a:p>
        </p:txBody>
      </p:sp>
      <p:sp>
        <p:nvSpPr>
          <p:cNvPr id="15" name="Text Placeholder 14">
            <a:extLst>
              <a:ext uri="{FF2B5EF4-FFF2-40B4-BE49-F238E27FC236}">
                <a16:creationId xmlns:a16="http://schemas.microsoft.com/office/drawing/2014/main" id="{E309F894-D6ED-3B69-812A-EDD9C07D6D35}"/>
              </a:ext>
            </a:extLst>
          </p:cNvPr>
          <p:cNvSpPr>
            <a:spLocks noGrp="1"/>
          </p:cNvSpPr>
          <p:nvPr>
            <p:ph type="body" sz="quarter" idx="3"/>
          </p:nvPr>
        </p:nvSpPr>
        <p:spPr/>
        <p:txBody>
          <a:bodyPr/>
          <a:lstStyle/>
          <a:p>
            <a:r>
              <a:rPr lang="en-US" b="1" dirty="0"/>
              <a:t>Community/School gardens</a:t>
            </a:r>
          </a:p>
        </p:txBody>
      </p:sp>
      <p:sp>
        <p:nvSpPr>
          <p:cNvPr id="21" name="Content Placeholder 20">
            <a:extLst>
              <a:ext uri="{FF2B5EF4-FFF2-40B4-BE49-F238E27FC236}">
                <a16:creationId xmlns:a16="http://schemas.microsoft.com/office/drawing/2014/main" id="{4A6AD7D6-3293-B4C1-4263-E02BE31B4FF8}"/>
              </a:ext>
            </a:extLst>
          </p:cNvPr>
          <p:cNvSpPr>
            <a:spLocks noGrp="1"/>
          </p:cNvSpPr>
          <p:nvPr>
            <p:ph sz="half" idx="13"/>
          </p:nvPr>
        </p:nvSpPr>
        <p:spPr>
          <a:xfrm>
            <a:off x="4301068" y="4093420"/>
            <a:ext cx="6752756" cy="1330189"/>
          </a:xfrm>
        </p:spPr>
        <p:txBody>
          <a:bodyPr>
            <a:normAutofit fontScale="92500" lnSpcReduction="20000"/>
          </a:bodyPr>
          <a:lstStyle/>
          <a:p>
            <a:r>
              <a:rPr lang="en-CA" sz="2000" dirty="0"/>
              <a:t>Establishing community/school gardens where residents/students grow foods specifically for school feeding programs. </a:t>
            </a:r>
          </a:p>
          <a:p>
            <a:r>
              <a:rPr lang="en-CA" sz="2000" dirty="0"/>
              <a:t>This promotes community involvement and provides fresh, healthy food for students.</a:t>
            </a:r>
          </a:p>
          <a:p>
            <a:r>
              <a:rPr lang="en-CA" sz="2000" dirty="0"/>
              <a:t>Integrate school gardens into the curriculum</a:t>
            </a:r>
            <a:endParaRPr lang="en-US" sz="2000" dirty="0"/>
          </a:p>
        </p:txBody>
      </p:sp>
      <p:sp>
        <p:nvSpPr>
          <p:cNvPr id="29" name="Slide Number Placeholder 28">
            <a:extLst>
              <a:ext uri="{FF2B5EF4-FFF2-40B4-BE49-F238E27FC236}">
                <a16:creationId xmlns:a16="http://schemas.microsoft.com/office/drawing/2014/main" id="{3322B0EB-0749-E394-7D78-05C325473050}"/>
              </a:ext>
            </a:extLst>
          </p:cNvPr>
          <p:cNvSpPr>
            <a:spLocks noGrp="1"/>
          </p:cNvSpPr>
          <p:nvPr>
            <p:ph type="sldNum" sz="quarter" idx="12"/>
          </p:nvPr>
        </p:nvSpPr>
        <p:spPr/>
        <p:txBody>
          <a:bodyPr/>
          <a:lstStyle/>
          <a:p>
            <a:fld id="{8D0AFDD5-844D-364D-8AEC-50CF4D36D55D}" type="slidenum">
              <a:rPr lang="en-US" smtClean="0"/>
              <a:pPr/>
              <a:t>6</a:t>
            </a:fld>
            <a:endParaRPr lang="en-US" dirty="0"/>
          </a:p>
        </p:txBody>
      </p:sp>
      <p:sp>
        <p:nvSpPr>
          <p:cNvPr id="28" name="Footer Placeholder 27">
            <a:extLst>
              <a:ext uri="{FF2B5EF4-FFF2-40B4-BE49-F238E27FC236}">
                <a16:creationId xmlns:a16="http://schemas.microsoft.com/office/drawing/2014/main" id="{36FE9B74-96B4-4C88-49C9-E2D42BDCD20D}"/>
              </a:ext>
            </a:extLst>
          </p:cNvPr>
          <p:cNvSpPr>
            <a:spLocks noGrp="1"/>
          </p:cNvSpPr>
          <p:nvPr>
            <p:ph type="ftr" sz="quarter" idx="11"/>
          </p:nvPr>
        </p:nvSpPr>
        <p:spPr/>
        <p:txBody>
          <a:bodyPr/>
          <a:lstStyle/>
          <a:p>
            <a:r>
              <a:rPr lang="en-US" dirty="0"/>
              <a:t>Utilizing School Gardens</a:t>
            </a:r>
          </a:p>
        </p:txBody>
      </p:sp>
      <p:sp>
        <p:nvSpPr>
          <p:cNvPr id="27" name="Date Placeholder 26">
            <a:extLst>
              <a:ext uri="{FF2B5EF4-FFF2-40B4-BE49-F238E27FC236}">
                <a16:creationId xmlns:a16="http://schemas.microsoft.com/office/drawing/2014/main" id="{8A78422D-0122-1218-F0A5-9EF64D22D921}"/>
              </a:ext>
            </a:extLst>
          </p:cNvPr>
          <p:cNvSpPr>
            <a:spLocks noGrp="1"/>
          </p:cNvSpPr>
          <p:nvPr>
            <p:ph type="dt" sz="half" idx="10"/>
          </p:nvPr>
        </p:nvSpPr>
        <p:spPr/>
        <p:txBody>
          <a:bodyPr/>
          <a:lstStyle/>
          <a:p>
            <a:r>
              <a:rPr lang="en-US" dirty="0"/>
              <a:t>MLEYF</a:t>
            </a:r>
          </a:p>
        </p:txBody>
      </p:sp>
    </p:spTree>
    <p:extLst>
      <p:ext uri="{BB962C8B-B14F-4D97-AF65-F5344CB8AC3E}">
        <p14:creationId xmlns:p14="http://schemas.microsoft.com/office/powerpoint/2010/main" val="16467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FDE6-5F8A-CD35-6DE2-0F9A01EA529A}"/>
              </a:ext>
            </a:extLst>
          </p:cNvPr>
          <p:cNvSpPr>
            <a:spLocks noGrp="1"/>
          </p:cNvSpPr>
          <p:nvPr>
            <p:ph type="title"/>
          </p:nvPr>
        </p:nvSpPr>
        <p:spPr>
          <a:xfrm>
            <a:off x="484632" y="512064"/>
            <a:ext cx="11000232" cy="522257"/>
          </a:xfrm>
        </p:spPr>
        <p:txBody>
          <a:bodyPr/>
          <a:lstStyle/>
          <a:p>
            <a:r>
              <a:rPr lang="en-CA" sz="3200" b="1" dirty="0"/>
              <a:t>Integrating School Gardens into the School Curriculum</a:t>
            </a:r>
          </a:p>
        </p:txBody>
      </p:sp>
      <p:sp>
        <p:nvSpPr>
          <p:cNvPr id="4" name="Slide Number Placeholder 3">
            <a:extLst>
              <a:ext uri="{FF2B5EF4-FFF2-40B4-BE49-F238E27FC236}">
                <a16:creationId xmlns:a16="http://schemas.microsoft.com/office/drawing/2014/main" id="{6B081813-5409-0378-358B-0504B6D4F86A}"/>
              </a:ext>
            </a:extLst>
          </p:cNvPr>
          <p:cNvSpPr>
            <a:spLocks noGrp="1"/>
          </p:cNvSpPr>
          <p:nvPr>
            <p:ph type="sldNum" sz="quarter" idx="12"/>
          </p:nvPr>
        </p:nvSpPr>
        <p:spPr/>
        <p:txBody>
          <a:bodyPr/>
          <a:lstStyle/>
          <a:p>
            <a:fld id="{8D0AFDD5-844D-364D-8AEC-50CF4D36D55D}" type="slidenum">
              <a:rPr lang="en-US" noProof="0" smtClean="0"/>
              <a:t>7</a:t>
            </a:fld>
            <a:endParaRPr lang="en-US" noProof="0"/>
          </a:p>
        </p:txBody>
      </p:sp>
      <p:sp>
        <p:nvSpPr>
          <p:cNvPr id="5" name="Footer Placeholder 4">
            <a:extLst>
              <a:ext uri="{FF2B5EF4-FFF2-40B4-BE49-F238E27FC236}">
                <a16:creationId xmlns:a16="http://schemas.microsoft.com/office/drawing/2014/main" id="{007BCBDE-FBA7-BFD1-CD33-234921AF8A91}"/>
              </a:ext>
            </a:extLst>
          </p:cNvPr>
          <p:cNvSpPr>
            <a:spLocks noGrp="1"/>
          </p:cNvSpPr>
          <p:nvPr>
            <p:ph type="ftr" sz="quarter" idx="11"/>
          </p:nvPr>
        </p:nvSpPr>
        <p:spPr/>
        <p:txBody>
          <a:bodyPr/>
          <a:lstStyle/>
          <a:p>
            <a:r>
              <a:rPr lang="en-US" dirty="0"/>
              <a:t>Utilizing School Gardens</a:t>
            </a:r>
          </a:p>
          <a:p>
            <a:endParaRPr lang="en-US" noProof="0" dirty="0"/>
          </a:p>
        </p:txBody>
      </p:sp>
      <p:sp>
        <p:nvSpPr>
          <p:cNvPr id="6" name="Date Placeholder 5">
            <a:extLst>
              <a:ext uri="{FF2B5EF4-FFF2-40B4-BE49-F238E27FC236}">
                <a16:creationId xmlns:a16="http://schemas.microsoft.com/office/drawing/2014/main" id="{365C6D6E-0E0F-5396-0435-FD7BFDC66199}"/>
              </a:ext>
            </a:extLst>
          </p:cNvPr>
          <p:cNvSpPr>
            <a:spLocks noGrp="1"/>
          </p:cNvSpPr>
          <p:nvPr>
            <p:ph type="dt" sz="half" idx="10"/>
          </p:nvPr>
        </p:nvSpPr>
        <p:spPr/>
        <p:txBody>
          <a:bodyPr/>
          <a:lstStyle/>
          <a:p>
            <a:r>
              <a:rPr lang="en-US" noProof="0" dirty="0"/>
              <a:t>MLEYF</a:t>
            </a:r>
          </a:p>
        </p:txBody>
      </p:sp>
      <p:sp>
        <p:nvSpPr>
          <p:cNvPr id="7" name="Rectangle: Rounded Corners 6">
            <a:extLst>
              <a:ext uri="{FF2B5EF4-FFF2-40B4-BE49-F238E27FC236}">
                <a16:creationId xmlns:a16="http://schemas.microsoft.com/office/drawing/2014/main" id="{F59E9565-25D1-8C4D-B9A2-0D16BCAE1B3C}"/>
              </a:ext>
            </a:extLst>
          </p:cNvPr>
          <p:cNvSpPr/>
          <p:nvPr/>
        </p:nvSpPr>
        <p:spPr>
          <a:xfrm>
            <a:off x="856988" y="1394617"/>
            <a:ext cx="2965504" cy="1468504"/>
          </a:xfrm>
          <a:prstGeom prst="roundRect">
            <a:avLst>
              <a:gd name="adj" fmla="val 35041"/>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Science</a:t>
            </a:r>
          </a:p>
          <a:p>
            <a:pPr marL="285750" indent="-285750" algn="ctr">
              <a:buFont typeface="Courier New" panose="02070309020205020404" pitchFamily="49" charset="0"/>
              <a:buChar char="o"/>
            </a:pPr>
            <a:r>
              <a:rPr lang="en-CA" b="1" dirty="0">
                <a:solidFill>
                  <a:schemeClr val="tx1"/>
                </a:solidFill>
              </a:rPr>
              <a:t>Plant life cycles</a:t>
            </a:r>
          </a:p>
          <a:p>
            <a:pPr marL="285750" indent="-285750" algn="ctr">
              <a:buFont typeface="Courier New" panose="02070309020205020404" pitchFamily="49" charset="0"/>
              <a:buChar char="o"/>
            </a:pPr>
            <a:r>
              <a:rPr lang="en-CA" b="1" dirty="0">
                <a:solidFill>
                  <a:schemeClr val="tx1"/>
                </a:solidFill>
              </a:rPr>
              <a:t>Soil studies</a:t>
            </a:r>
          </a:p>
          <a:p>
            <a:pPr marL="285750" indent="-285750" algn="ctr">
              <a:buFont typeface="Courier New" panose="02070309020205020404" pitchFamily="49" charset="0"/>
              <a:buChar char="o"/>
            </a:pPr>
            <a:r>
              <a:rPr lang="en-CA" b="1" dirty="0">
                <a:solidFill>
                  <a:schemeClr val="tx1"/>
                </a:solidFill>
              </a:rPr>
              <a:t>Weather &amp; climate</a:t>
            </a:r>
          </a:p>
          <a:p>
            <a:pPr marL="285750" indent="-285750" algn="ctr">
              <a:buFont typeface="Courier New" panose="02070309020205020404" pitchFamily="49" charset="0"/>
              <a:buChar char="o"/>
            </a:pPr>
            <a:endParaRPr lang="en-CA" b="1" dirty="0">
              <a:solidFill>
                <a:schemeClr val="tx1"/>
              </a:solidFill>
            </a:endParaRPr>
          </a:p>
        </p:txBody>
      </p:sp>
      <p:sp>
        <p:nvSpPr>
          <p:cNvPr id="15" name="Rectangle: Rounded Corners 14">
            <a:extLst>
              <a:ext uri="{FF2B5EF4-FFF2-40B4-BE49-F238E27FC236}">
                <a16:creationId xmlns:a16="http://schemas.microsoft.com/office/drawing/2014/main" id="{DA0A7C1C-0BB2-0A96-F45B-D0F4C0409FA3}"/>
              </a:ext>
            </a:extLst>
          </p:cNvPr>
          <p:cNvSpPr/>
          <p:nvPr/>
        </p:nvSpPr>
        <p:spPr>
          <a:xfrm>
            <a:off x="856988" y="3253397"/>
            <a:ext cx="2965504" cy="1468504"/>
          </a:xfrm>
          <a:prstGeom prst="roundRect">
            <a:avLst>
              <a:gd name="adj" fmla="val 3504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Mathematics</a:t>
            </a:r>
          </a:p>
          <a:p>
            <a:pPr marL="285750" indent="-285750" algn="ctr">
              <a:buFont typeface="Courier New" panose="02070309020205020404" pitchFamily="49" charset="0"/>
              <a:buChar char="o"/>
            </a:pPr>
            <a:r>
              <a:rPr lang="en-CA" b="1" dirty="0">
                <a:solidFill>
                  <a:schemeClr val="tx1"/>
                </a:solidFill>
              </a:rPr>
              <a:t>Measurement &amp; data</a:t>
            </a:r>
          </a:p>
          <a:p>
            <a:pPr marL="285750" indent="-285750" algn="ctr">
              <a:buFont typeface="Courier New" panose="02070309020205020404" pitchFamily="49" charset="0"/>
              <a:buChar char="o"/>
            </a:pPr>
            <a:r>
              <a:rPr lang="en-CA" b="1" dirty="0">
                <a:solidFill>
                  <a:schemeClr val="tx1"/>
                </a:solidFill>
              </a:rPr>
              <a:t>Geometry </a:t>
            </a:r>
          </a:p>
          <a:p>
            <a:pPr marL="285750" indent="-285750" algn="ctr">
              <a:buFont typeface="Courier New" panose="02070309020205020404" pitchFamily="49" charset="0"/>
              <a:buChar char="o"/>
            </a:pPr>
            <a:endParaRPr lang="en-CA" b="1" dirty="0">
              <a:solidFill>
                <a:schemeClr val="tx1"/>
              </a:solidFill>
            </a:endParaRPr>
          </a:p>
        </p:txBody>
      </p:sp>
      <p:sp>
        <p:nvSpPr>
          <p:cNvPr id="16" name="Rectangle: Rounded Corners 15">
            <a:extLst>
              <a:ext uri="{FF2B5EF4-FFF2-40B4-BE49-F238E27FC236}">
                <a16:creationId xmlns:a16="http://schemas.microsoft.com/office/drawing/2014/main" id="{0F018299-F30B-639A-E89E-2C8CAFF0E217}"/>
              </a:ext>
            </a:extLst>
          </p:cNvPr>
          <p:cNvSpPr/>
          <p:nvPr/>
        </p:nvSpPr>
        <p:spPr>
          <a:xfrm>
            <a:off x="1409075" y="4803411"/>
            <a:ext cx="3474927" cy="1587600"/>
          </a:xfrm>
          <a:prstGeom prst="roundRect">
            <a:avLst>
              <a:gd name="adj" fmla="val 350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Language</a:t>
            </a:r>
          </a:p>
          <a:p>
            <a:pPr marL="285750" indent="-285750" algn="ctr">
              <a:buFont typeface="Courier New" panose="02070309020205020404" pitchFamily="49" charset="0"/>
              <a:buChar char="o"/>
            </a:pPr>
            <a:r>
              <a:rPr lang="en-CA" b="1" dirty="0">
                <a:solidFill>
                  <a:schemeClr val="tx1"/>
                </a:solidFill>
              </a:rPr>
              <a:t>Write about the garden</a:t>
            </a:r>
          </a:p>
          <a:p>
            <a:pPr marL="285750" indent="-285750" algn="ctr">
              <a:buFont typeface="Courier New" panose="02070309020205020404" pitchFamily="49" charset="0"/>
              <a:buChar char="o"/>
            </a:pPr>
            <a:r>
              <a:rPr lang="en-CA" b="1" dirty="0">
                <a:solidFill>
                  <a:schemeClr val="tx1"/>
                </a:solidFill>
              </a:rPr>
              <a:t>Reading books related to gardening, nature and school feeding</a:t>
            </a:r>
          </a:p>
          <a:p>
            <a:pPr marL="285750" indent="-285750" algn="ctr">
              <a:buFont typeface="Courier New" panose="02070309020205020404" pitchFamily="49" charset="0"/>
              <a:buChar char="o"/>
            </a:pPr>
            <a:endParaRPr lang="en-CA" b="1" dirty="0">
              <a:solidFill>
                <a:schemeClr val="tx1"/>
              </a:solidFill>
            </a:endParaRPr>
          </a:p>
        </p:txBody>
      </p:sp>
      <p:sp>
        <p:nvSpPr>
          <p:cNvPr id="17" name="Rectangle: Rounded Corners 16">
            <a:extLst>
              <a:ext uri="{FF2B5EF4-FFF2-40B4-BE49-F238E27FC236}">
                <a16:creationId xmlns:a16="http://schemas.microsoft.com/office/drawing/2014/main" id="{C382CE75-6500-DAC9-CB49-A5AD8C553A66}"/>
              </a:ext>
            </a:extLst>
          </p:cNvPr>
          <p:cNvSpPr/>
          <p:nvPr/>
        </p:nvSpPr>
        <p:spPr>
          <a:xfrm>
            <a:off x="4884002" y="1394617"/>
            <a:ext cx="2965504" cy="1468504"/>
          </a:xfrm>
          <a:prstGeom prst="roundRect">
            <a:avLst>
              <a:gd name="adj" fmla="val 35041"/>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Social Studies</a:t>
            </a:r>
          </a:p>
          <a:p>
            <a:pPr marL="285750" indent="-285750" algn="ctr">
              <a:buFont typeface="Courier New" panose="02070309020205020404" pitchFamily="49" charset="0"/>
              <a:buChar char="o"/>
            </a:pPr>
            <a:r>
              <a:rPr lang="en-CA" b="1" dirty="0">
                <a:solidFill>
                  <a:schemeClr val="tx1"/>
                </a:solidFill>
              </a:rPr>
              <a:t>History of agriculture</a:t>
            </a:r>
          </a:p>
          <a:p>
            <a:pPr marL="285750" indent="-285750" algn="ctr">
              <a:buFont typeface="Courier New" panose="02070309020205020404" pitchFamily="49" charset="0"/>
              <a:buChar char="o"/>
            </a:pPr>
            <a:r>
              <a:rPr lang="en-CA" b="1" dirty="0">
                <a:solidFill>
                  <a:schemeClr val="tx1"/>
                </a:solidFill>
              </a:rPr>
              <a:t>Community involvement</a:t>
            </a:r>
          </a:p>
          <a:p>
            <a:pPr marL="285750" indent="-285750" algn="ctr">
              <a:buFont typeface="Courier New" panose="02070309020205020404" pitchFamily="49" charset="0"/>
              <a:buChar char="o"/>
            </a:pPr>
            <a:endParaRPr lang="en-CA" b="1" dirty="0">
              <a:solidFill>
                <a:schemeClr val="tx1"/>
              </a:solidFill>
            </a:endParaRPr>
          </a:p>
        </p:txBody>
      </p:sp>
      <p:sp>
        <p:nvSpPr>
          <p:cNvPr id="21" name="Rectangle: Rounded Corners 20">
            <a:extLst>
              <a:ext uri="{FF2B5EF4-FFF2-40B4-BE49-F238E27FC236}">
                <a16:creationId xmlns:a16="http://schemas.microsoft.com/office/drawing/2014/main" id="{683ADB94-9A57-9BE1-2A41-44C0FE083847}"/>
              </a:ext>
            </a:extLst>
          </p:cNvPr>
          <p:cNvSpPr/>
          <p:nvPr/>
        </p:nvSpPr>
        <p:spPr>
          <a:xfrm>
            <a:off x="4710516" y="3260628"/>
            <a:ext cx="2965504" cy="1468504"/>
          </a:xfrm>
          <a:prstGeom prst="roundRect">
            <a:avLst>
              <a:gd name="adj" fmla="val 35041"/>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Art</a:t>
            </a:r>
          </a:p>
          <a:p>
            <a:pPr marL="285750" indent="-285750" algn="ctr">
              <a:buFont typeface="Courier New" panose="02070309020205020404" pitchFamily="49" charset="0"/>
              <a:buChar char="o"/>
            </a:pPr>
            <a:r>
              <a:rPr lang="en-CA" b="1" dirty="0">
                <a:solidFill>
                  <a:schemeClr val="tx1"/>
                </a:solidFill>
              </a:rPr>
              <a:t>Drawing and painting</a:t>
            </a:r>
          </a:p>
          <a:p>
            <a:pPr marL="285750" indent="-285750" algn="ctr">
              <a:buFont typeface="Courier New" panose="02070309020205020404" pitchFamily="49" charset="0"/>
              <a:buChar char="o"/>
            </a:pPr>
            <a:endParaRPr lang="en-CA" b="1" dirty="0">
              <a:solidFill>
                <a:schemeClr val="tx1"/>
              </a:solidFill>
            </a:endParaRPr>
          </a:p>
        </p:txBody>
      </p:sp>
      <p:sp>
        <p:nvSpPr>
          <p:cNvPr id="22" name="Rectangle: Rounded Corners 21">
            <a:extLst>
              <a:ext uri="{FF2B5EF4-FFF2-40B4-BE49-F238E27FC236}">
                <a16:creationId xmlns:a16="http://schemas.microsoft.com/office/drawing/2014/main" id="{B694D2D5-58E4-272A-B37F-9ADB7D598761}"/>
              </a:ext>
            </a:extLst>
          </p:cNvPr>
          <p:cNvSpPr/>
          <p:nvPr/>
        </p:nvSpPr>
        <p:spPr>
          <a:xfrm>
            <a:off x="6366754" y="4969153"/>
            <a:ext cx="2965504" cy="1468504"/>
          </a:xfrm>
          <a:prstGeom prst="roundRect">
            <a:avLst>
              <a:gd name="adj" fmla="val 35041"/>
            </a:avLst>
          </a:prstGeom>
          <a:solidFill>
            <a:srgbClr val="F155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Health &amp; Nutrition</a:t>
            </a:r>
          </a:p>
          <a:p>
            <a:pPr marL="285750" indent="-285750" algn="ctr">
              <a:buFont typeface="Courier New" panose="02070309020205020404" pitchFamily="49" charset="0"/>
              <a:buChar char="o"/>
            </a:pPr>
            <a:r>
              <a:rPr lang="en-CA" b="1" dirty="0">
                <a:solidFill>
                  <a:schemeClr val="tx1"/>
                </a:solidFill>
              </a:rPr>
              <a:t>Healthy eating</a:t>
            </a:r>
          </a:p>
          <a:p>
            <a:pPr marL="285750" indent="-285750" algn="ctr">
              <a:buFont typeface="Courier New" panose="02070309020205020404" pitchFamily="49" charset="0"/>
              <a:buChar char="o"/>
            </a:pPr>
            <a:r>
              <a:rPr lang="en-CA" b="1" dirty="0">
                <a:solidFill>
                  <a:schemeClr val="tx1"/>
                </a:solidFill>
              </a:rPr>
              <a:t>Cooking classes</a:t>
            </a:r>
          </a:p>
          <a:p>
            <a:pPr marL="285750" indent="-285750" algn="ctr">
              <a:buFont typeface="Courier New" panose="02070309020205020404" pitchFamily="49" charset="0"/>
              <a:buChar char="o"/>
            </a:pPr>
            <a:endParaRPr lang="en-CA" b="1" dirty="0">
              <a:solidFill>
                <a:schemeClr val="tx1"/>
              </a:solidFill>
            </a:endParaRPr>
          </a:p>
        </p:txBody>
      </p:sp>
      <p:sp>
        <p:nvSpPr>
          <p:cNvPr id="23" name="Rectangle: Rounded Corners 22">
            <a:extLst>
              <a:ext uri="{FF2B5EF4-FFF2-40B4-BE49-F238E27FC236}">
                <a16:creationId xmlns:a16="http://schemas.microsoft.com/office/drawing/2014/main" id="{28CFC634-4259-60A0-B7F2-6596E349C237}"/>
              </a:ext>
            </a:extLst>
          </p:cNvPr>
          <p:cNvSpPr/>
          <p:nvPr/>
        </p:nvSpPr>
        <p:spPr>
          <a:xfrm>
            <a:off x="8775712" y="1635870"/>
            <a:ext cx="2965504" cy="1468504"/>
          </a:xfrm>
          <a:prstGeom prst="roundRect">
            <a:avLst>
              <a:gd name="adj" fmla="val 35041"/>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Environmental Education</a:t>
            </a:r>
          </a:p>
          <a:p>
            <a:pPr marL="285750" indent="-285750" algn="ctr">
              <a:buFont typeface="Courier New" panose="02070309020205020404" pitchFamily="49" charset="0"/>
              <a:buChar char="o"/>
            </a:pPr>
            <a:r>
              <a:rPr lang="en-CA" b="1" dirty="0">
                <a:solidFill>
                  <a:schemeClr val="tx1"/>
                </a:solidFill>
              </a:rPr>
              <a:t>Sustainability</a:t>
            </a:r>
          </a:p>
          <a:p>
            <a:pPr marL="285750" indent="-285750" algn="ctr">
              <a:buFont typeface="Courier New" panose="02070309020205020404" pitchFamily="49" charset="0"/>
              <a:buChar char="o"/>
            </a:pPr>
            <a:r>
              <a:rPr lang="en-CA" b="1" dirty="0">
                <a:solidFill>
                  <a:schemeClr val="tx1"/>
                </a:solidFill>
              </a:rPr>
              <a:t>biodiversity</a:t>
            </a:r>
          </a:p>
          <a:p>
            <a:pPr marL="285750" indent="-285750" algn="ctr">
              <a:buFont typeface="Courier New" panose="02070309020205020404" pitchFamily="49" charset="0"/>
              <a:buChar char="o"/>
            </a:pPr>
            <a:endParaRPr lang="en-CA" b="1" dirty="0">
              <a:solidFill>
                <a:schemeClr val="tx1"/>
              </a:solidFill>
            </a:endParaRPr>
          </a:p>
        </p:txBody>
      </p:sp>
      <p:sp>
        <p:nvSpPr>
          <p:cNvPr id="24" name="Rectangle: Rounded Corners 23">
            <a:extLst>
              <a:ext uri="{FF2B5EF4-FFF2-40B4-BE49-F238E27FC236}">
                <a16:creationId xmlns:a16="http://schemas.microsoft.com/office/drawing/2014/main" id="{61F23D93-F099-D68C-CFE9-2AF0ECA3CEC8}"/>
              </a:ext>
            </a:extLst>
          </p:cNvPr>
          <p:cNvSpPr/>
          <p:nvPr/>
        </p:nvSpPr>
        <p:spPr>
          <a:xfrm>
            <a:off x="8985286" y="3505662"/>
            <a:ext cx="2965504" cy="1468504"/>
          </a:xfrm>
          <a:prstGeom prst="roundRect">
            <a:avLst>
              <a:gd name="adj" fmla="val 35041"/>
            </a:avLst>
          </a:prstGeom>
          <a:solidFill>
            <a:srgbClr val="ECC4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Life Skills</a:t>
            </a:r>
          </a:p>
          <a:p>
            <a:pPr marL="285750" indent="-285750" algn="ctr">
              <a:buFont typeface="Courier New" panose="02070309020205020404" pitchFamily="49" charset="0"/>
              <a:buChar char="o"/>
            </a:pPr>
            <a:r>
              <a:rPr lang="en-CA" b="1" dirty="0">
                <a:solidFill>
                  <a:schemeClr val="tx1"/>
                </a:solidFill>
              </a:rPr>
              <a:t>Responsibility</a:t>
            </a:r>
          </a:p>
          <a:p>
            <a:pPr marL="285750" indent="-285750" algn="ctr">
              <a:buFont typeface="Courier New" panose="02070309020205020404" pitchFamily="49" charset="0"/>
              <a:buChar char="o"/>
            </a:pPr>
            <a:r>
              <a:rPr lang="en-CA" b="1" dirty="0">
                <a:solidFill>
                  <a:schemeClr val="tx1"/>
                </a:solidFill>
              </a:rPr>
              <a:t>Problem-solving</a:t>
            </a:r>
          </a:p>
          <a:p>
            <a:pPr marL="285750" indent="-285750" algn="ctr">
              <a:buFont typeface="Courier New" panose="02070309020205020404" pitchFamily="49" charset="0"/>
              <a:buChar char="o"/>
            </a:pPr>
            <a:endParaRPr lang="en-CA" b="1" dirty="0">
              <a:solidFill>
                <a:schemeClr val="tx1"/>
              </a:solidFill>
            </a:endParaRPr>
          </a:p>
        </p:txBody>
      </p:sp>
    </p:spTree>
    <p:extLst>
      <p:ext uri="{BB962C8B-B14F-4D97-AF65-F5344CB8AC3E}">
        <p14:creationId xmlns:p14="http://schemas.microsoft.com/office/powerpoint/2010/main" val="198685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8692FD-3676-EAB5-DC24-364040BE819C}"/>
              </a:ext>
            </a:extLst>
          </p:cNvPr>
          <p:cNvSpPr>
            <a:spLocks noGrp="1"/>
          </p:cNvSpPr>
          <p:nvPr>
            <p:ph type="title"/>
          </p:nvPr>
        </p:nvSpPr>
        <p:spPr>
          <a:xfrm>
            <a:off x="1139952" y="4572"/>
            <a:ext cx="9912096" cy="1014984"/>
          </a:xfrm>
        </p:spPr>
        <p:txBody>
          <a:bodyPr/>
          <a:lstStyle/>
          <a:p>
            <a:r>
              <a:rPr lang="en-US" dirty="0"/>
              <a:t>Types of School Gardens</a:t>
            </a:r>
          </a:p>
        </p:txBody>
      </p:sp>
      <p:sp>
        <p:nvSpPr>
          <p:cNvPr id="2" name="Text Placeholder 1">
            <a:extLst>
              <a:ext uri="{FF2B5EF4-FFF2-40B4-BE49-F238E27FC236}">
                <a16:creationId xmlns:a16="http://schemas.microsoft.com/office/drawing/2014/main" id="{C5B3F929-AF18-813C-9936-2EAB59511063}"/>
              </a:ext>
            </a:extLst>
          </p:cNvPr>
          <p:cNvSpPr>
            <a:spLocks noGrp="1"/>
          </p:cNvSpPr>
          <p:nvPr>
            <p:ph type="body" sz="quarter" idx="13"/>
          </p:nvPr>
        </p:nvSpPr>
        <p:spPr>
          <a:xfrm>
            <a:off x="163580" y="1305974"/>
            <a:ext cx="3313361" cy="2838373"/>
          </a:xfrm>
        </p:spPr>
        <p:txBody>
          <a:bodyPr>
            <a:normAutofit fontScale="92500" lnSpcReduction="10000"/>
          </a:bodyPr>
          <a:lstStyle/>
          <a:p>
            <a:r>
              <a:rPr lang="en-US" b="1" dirty="0"/>
              <a:t>Traditional In-Ground Gardening</a:t>
            </a:r>
          </a:p>
          <a:p>
            <a:pPr marL="342900" indent="-342900" algn="l">
              <a:buFont typeface="Wingdings" panose="05000000000000000000" pitchFamily="2" charset="2"/>
              <a:buChar char="ü"/>
            </a:pPr>
            <a:r>
              <a:rPr lang="en-US" sz="1400" dirty="0"/>
              <a:t>Cost-effective</a:t>
            </a:r>
          </a:p>
          <a:p>
            <a:pPr marL="342900" indent="-342900" algn="l">
              <a:buFont typeface="Wingdings" panose="05000000000000000000" pitchFamily="2" charset="2"/>
              <a:buChar char="ü"/>
            </a:pPr>
            <a:r>
              <a:rPr lang="en-US" sz="1400" dirty="0"/>
              <a:t>Easy to start</a:t>
            </a:r>
          </a:p>
          <a:p>
            <a:pPr marL="342900" indent="-342900" algn="l">
              <a:buFont typeface="Wingdings" panose="05000000000000000000" pitchFamily="2" charset="2"/>
              <a:buChar char="ü"/>
            </a:pPr>
            <a:r>
              <a:rPr lang="en-US" sz="1400" dirty="0"/>
              <a:t>Utilizes natural soil</a:t>
            </a:r>
          </a:p>
          <a:p>
            <a:pPr marL="342900" indent="-342900" algn="l">
              <a:buFont typeface="Wingdings" panose="05000000000000000000" pitchFamily="2" charset="2"/>
              <a:buChar char="ü"/>
            </a:pPr>
            <a:r>
              <a:rPr lang="en-US" sz="1400" dirty="0"/>
              <a:t>Suitable for large spaces</a:t>
            </a:r>
          </a:p>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endParaRPr lang="en-US" sz="1400" dirty="0"/>
          </a:p>
        </p:txBody>
      </p:sp>
      <p:sp>
        <p:nvSpPr>
          <p:cNvPr id="4" name="Text Placeholder 3">
            <a:extLst>
              <a:ext uri="{FF2B5EF4-FFF2-40B4-BE49-F238E27FC236}">
                <a16:creationId xmlns:a16="http://schemas.microsoft.com/office/drawing/2014/main" id="{E3088347-D7E0-F453-D17B-7C2C3835104F}"/>
              </a:ext>
            </a:extLst>
          </p:cNvPr>
          <p:cNvSpPr>
            <a:spLocks noGrp="1"/>
          </p:cNvSpPr>
          <p:nvPr>
            <p:ph type="body" sz="quarter" idx="15"/>
          </p:nvPr>
        </p:nvSpPr>
        <p:spPr>
          <a:xfrm>
            <a:off x="4424436" y="991194"/>
            <a:ext cx="2910945" cy="2972533"/>
          </a:xfrm>
        </p:spPr>
        <p:txBody>
          <a:bodyPr>
            <a:normAutofit fontScale="92500" lnSpcReduction="20000"/>
          </a:bodyPr>
          <a:lstStyle/>
          <a:p>
            <a:r>
              <a:rPr lang="en-US" b="1" dirty="0"/>
              <a:t>Greenhouse gardening</a:t>
            </a:r>
          </a:p>
          <a:p>
            <a:pPr marL="285750" lvl="1" indent="-285750" algn="l">
              <a:buFont typeface="Wingdings" panose="05000000000000000000" pitchFamily="2" charset="2"/>
              <a:buChar char="ü"/>
            </a:pPr>
            <a:r>
              <a:rPr lang="en-US" altLang="zh-CN" dirty="0"/>
              <a:t>Controlled climate allows year-round gardening</a:t>
            </a:r>
          </a:p>
          <a:p>
            <a:pPr marL="285750" lvl="1" indent="-285750" algn="l">
              <a:buFont typeface="Wingdings" panose="05000000000000000000" pitchFamily="2" charset="2"/>
              <a:buChar char="ü"/>
            </a:pPr>
            <a:r>
              <a:rPr lang="en-US" altLang="zh-CN" dirty="0"/>
              <a:t>Protection from extreme weather and pests</a:t>
            </a:r>
          </a:p>
          <a:p>
            <a:endParaRPr lang="en-US" dirty="0"/>
          </a:p>
        </p:txBody>
      </p:sp>
      <p:sp>
        <p:nvSpPr>
          <p:cNvPr id="6" name="Text Placeholder 5">
            <a:extLst>
              <a:ext uri="{FF2B5EF4-FFF2-40B4-BE49-F238E27FC236}">
                <a16:creationId xmlns:a16="http://schemas.microsoft.com/office/drawing/2014/main" id="{429AA47D-4B67-1E1F-043D-9C7471285F63}"/>
              </a:ext>
            </a:extLst>
          </p:cNvPr>
          <p:cNvSpPr>
            <a:spLocks noGrp="1"/>
          </p:cNvSpPr>
          <p:nvPr>
            <p:ph type="body" sz="quarter" idx="17"/>
          </p:nvPr>
        </p:nvSpPr>
        <p:spPr>
          <a:xfrm>
            <a:off x="8282877" y="1000675"/>
            <a:ext cx="3537786" cy="3162554"/>
          </a:xfrm>
        </p:spPr>
        <p:txBody>
          <a:bodyPr>
            <a:normAutofit fontScale="70000" lnSpcReduction="20000"/>
          </a:bodyPr>
          <a:lstStyle/>
          <a:p>
            <a:r>
              <a:rPr lang="en-US" sz="2900" b="1" dirty="0"/>
              <a:t>Vertical gardening</a:t>
            </a:r>
          </a:p>
          <a:p>
            <a:pPr marL="342900" indent="-342900" algn="l">
              <a:buFont typeface="Wingdings" panose="05000000000000000000" pitchFamily="2" charset="2"/>
              <a:buChar char="ü"/>
            </a:pPr>
            <a:r>
              <a:rPr lang="en-US" dirty="0"/>
              <a:t>Plants are grown on vertically suspended panels or structures</a:t>
            </a:r>
          </a:p>
          <a:p>
            <a:pPr marL="342900" indent="-342900" algn="l">
              <a:buFont typeface="Wingdings" panose="05000000000000000000" pitchFamily="2" charset="2"/>
              <a:buChar char="ü"/>
            </a:pPr>
            <a:r>
              <a:rPr lang="en-US" dirty="0"/>
              <a:t>Maximizes space for small areas</a:t>
            </a:r>
          </a:p>
          <a:p>
            <a:pPr marL="342900" indent="-342900" algn="l">
              <a:buFont typeface="Wingdings" panose="05000000000000000000" pitchFamily="2" charset="2"/>
              <a:buChar char="ü"/>
            </a:pPr>
            <a:r>
              <a:rPr lang="en-US" dirty="0"/>
              <a:t>May need specialized irrigation systems</a:t>
            </a:r>
          </a:p>
        </p:txBody>
      </p:sp>
      <p:sp>
        <p:nvSpPr>
          <p:cNvPr id="3" name="Text Placeholder 2">
            <a:extLst>
              <a:ext uri="{FF2B5EF4-FFF2-40B4-BE49-F238E27FC236}">
                <a16:creationId xmlns:a16="http://schemas.microsoft.com/office/drawing/2014/main" id="{2BF0E702-3A2A-79FE-6C7C-4ABFA3EC8254}"/>
              </a:ext>
            </a:extLst>
          </p:cNvPr>
          <p:cNvSpPr>
            <a:spLocks noGrp="1"/>
          </p:cNvSpPr>
          <p:nvPr>
            <p:ph type="body" sz="quarter" idx="14"/>
          </p:nvPr>
        </p:nvSpPr>
        <p:spPr>
          <a:xfrm>
            <a:off x="2035773" y="4250145"/>
            <a:ext cx="2882336" cy="2528887"/>
          </a:xfrm>
        </p:spPr>
        <p:txBody>
          <a:bodyPr>
            <a:normAutofit fontScale="77500" lnSpcReduction="20000"/>
          </a:bodyPr>
          <a:lstStyle/>
          <a:p>
            <a:endParaRPr lang="en-US" sz="1800" dirty="0"/>
          </a:p>
          <a:p>
            <a:r>
              <a:rPr lang="en-US" sz="3100" b="1" dirty="0"/>
              <a:t>Container gardening</a:t>
            </a:r>
          </a:p>
          <a:p>
            <a:pPr marL="285750" lvl="1" indent="-285750" algn="l">
              <a:buFont typeface="Wingdings" panose="05000000000000000000" pitchFamily="2" charset="2"/>
              <a:buChar char="ü"/>
            </a:pPr>
            <a:r>
              <a:rPr lang="en-US" altLang="zh-CN" dirty="0"/>
              <a:t>Flexible &amp; portable</a:t>
            </a:r>
          </a:p>
          <a:p>
            <a:pPr marL="285750" lvl="1" indent="-285750" algn="l">
              <a:buFont typeface="Wingdings" panose="05000000000000000000" pitchFamily="2" charset="2"/>
              <a:buChar char="ü"/>
            </a:pPr>
            <a:r>
              <a:rPr lang="en-US" altLang="zh-CN" dirty="0"/>
              <a:t>Ideal for small spaces</a:t>
            </a:r>
          </a:p>
          <a:p>
            <a:pPr marL="285750" lvl="1" indent="-285750" algn="l">
              <a:buFont typeface="Wingdings" panose="05000000000000000000" pitchFamily="2" charset="2"/>
              <a:buChar char="ü"/>
            </a:pPr>
            <a:r>
              <a:rPr lang="en-US" altLang="zh-CN" dirty="0"/>
              <a:t>Can be used indoors</a:t>
            </a:r>
          </a:p>
          <a:p>
            <a:endParaRPr lang="en-US" sz="1800" dirty="0"/>
          </a:p>
        </p:txBody>
      </p:sp>
      <p:sp>
        <p:nvSpPr>
          <p:cNvPr id="5" name="Text Placeholder 4">
            <a:extLst>
              <a:ext uri="{FF2B5EF4-FFF2-40B4-BE49-F238E27FC236}">
                <a16:creationId xmlns:a16="http://schemas.microsoft.com/office/drawing/2014/main" id="{607671AF-A580-DFF8-DD53-11CF125B5C0F}"/>
              </a:ext>
            </a:extLst>
          </p:cNvPr>
          <p:cNvSpPr>
            <a:spLocks noGrp="1"/>
          </p:cNvSpPr>
          <p:nvPr>
            <p:ph type="body" sz="quarter" idx="16"/>
          </p:nvPr>
        </p:nvSpPr>
        <p:spPr>
          <a:xfrm>
            <a:off x="5954542" y="4144347"/>
            <a:ext cx="3537787" cy="3162555"/>
          </a:xfrm>
        </p:spPr>
        <p:txBody>
          <a:bodyPr>
            <a:normAutofit fontScale="92500" lnSpcReduction="20000"/>
          </a:bodyPr>
          <a:lstStyle/>
          <a:p>
            <a:r>
              <a:rPr lang="en-US" b="1" dirty="0"/>
              <a:t>Raised Bed gardening</a:t>
            </a:r>
          </a:p>
          <a:p>
            <a:pPr marL="285750" lvl="1" indent="-285750" algn="l">
              <a:buFont typeface="Wingdings" panose="05000000000000000000" pitchFamily="2" charset="2"/>
              <a:buChar char="ü"/>
            </a:pPr>
            <a:r>
              <a:rPr lang="en-US" altLang="zh-CN" dirty="0"/>
              <a:t>Grown in soil-filled beds raised above ground level</a:t>
            </a:r>
          </a:p>
          <a:p>
            <a:pPr marL="285750" lvl="1" indent="-285750" algn="l">
              <a:buFont typeface="Wingdings" panose="05000000000000000000" pitchFamily="2" charset="2"/>
              <a:buChar char="ü"/>
            </a:pPr>
            <a:r>
              <a:rPr lang="en-US" altLang="zh-CN" dirty="0"/>
              <a:t>Better control over soil quality and drainage</a:t>
            </a:r>
          </a:p>
          <a:p>
            <a:pPr marL="285750" lvl="1" indent="-285750" algn="l">
              <a:buFont typeface="Wingdings" panose="05000000000000000000" pitchFamily="2" charset="2"/>
              <a:buChar char="ü"/>
            </a:pPr>
            <a:r>
              <a:rPr lang="en-US" altLang="zh-CN" dirty="0"/>
              <a:t>Easier access for planting and maintenance</a:t>
            </a:r>
          </a:p>
          <a:p>
            <a:endParaRPr lang="en-US" dirty="0"/>
          </a:p>
        </p:txBody>
      </p:sp>
    </p:spTree>
    <p:extLst>
      <p:ext uri="{BB962C8B-B14F-4D97-AF65-F5344CB8AC3E}">
        <p14:creationId xmlns:p14="http://schemas.microsoft.com/office/powerpoint/2010/main" val="55935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CAC6-3968-4D63-A855-09547BB06588}"/>
              </a:ext>
            </a:extLst>
          </p:cNvPr>
          <p:cNvSpPr>
            <a:spLocks noGrp="1"/>
          </p:cNvSpPr>
          <p:nvPr>
            <p:ph type="title"/>
          </p:nvPr>
        </p:nvSpPr>
        <p:spPr/>
        <p:txBody>
          <a:bodyPr/>
          <a:lstStyle/>
          <a:p>
            <a:r>
              <a:rPr lang="en-US" dirty="0"/>
              <a:t>Why School Gardens?</a:t>
            </a:r>
          </a:p>
        </p:txBody>
      </p:sp>
      <p:sp>
        <p:nvSpPr>
          <p:cNvPr id="3" name="Text Placeholder 2">
            <a:extLst>
              <a:ext uri="{FF2B5EF4-FFF2-40B4-BE49-F238E27FC236}">
                <a16:creationId xmlns:a16="http://schemas.microsoft.com/office/drawing/2014/main" id="{2629AC71-9ED4-FA59-D386-5BD9C585DC67}"/>
              </a:ext>
            </a:extLst>
          </p:cNvPr>
          <p:cNvSpPr>
            <a:spLocks noGrp="1"/>
          </p:cNvSpPr>
          <p:nvPr>
            <p:ph type="body" sz="quarter" idx="14"/>
          </p:nvPr>
        </p:nvSpPr>
        <p:spPr/>
        <p:txBody>
          <a:bodyPr/>
          <a:lstStyle/>
          <a:p>
            <a:r>
              <a:rPr lang="en-US" b="1" dirty="0"/>
              <a:t>ENHANCED LEARNING</a:t>
            </a:r>
          </a:p>
        </p:txBody>
      </p:sp>
      <p:sp>
        <p:nvSpPr>
          <p:cNvPr id="6" name="Content Placeholder 5">
            <a:extLst>
              <a:ext uri="{FF2B5EF4-FFF2-40B4-BE49-F238E27FC236}">
                <a16:creationId xmlns:a16="http://schemas.microsoft.com/office/drawing/2014/main" id="{9E3F0E5B-65CB-787C-C52A-2038EEA09817}"/>
              </a:ext>
            </a:extLst>
          </p:cNvPr>
          <p:cNvSpPr>
            <a:spLocks noGrp="1"/>
          </p:cNvSpPr>
          <p:nvPr>
            <p:ph sz="half" idx="2"/>
          </p:nvPr>
        </p:nvSpPr>
        <p:spPr/>
        <p:txBody>
          <a:bodyPr>
            <a:normAutofit fontScale="92500"/>
          </a:bodyPr>
          <a:lstStyle/>
          <a:p>
            <a:pPr algn="ctr"/>
            <a:r>
              <a:rPr lang="en-US" sz="2000" dirty="0"/>
              <a:t>School gardens </a:t>
            </a:r>
            <a:r>
              <a:rPr lang="en-CA" sz="2000" dirty="0"/>
              <a:t>provide hands-on learning opportunities across various subjects, such as science, math, and environmental studies. This practical approach helps students better understand and retain academic concepts.</a:t>
            </a:r>
            <a:endParaRPr lang="en-US" sz="2000" dirty="0"/>
          </a:p>
        </p:txBody>
      </p:sp>
      <p:sp>
        <p:nvSpPr>
          <p:cNvPr id="4" name="Text Placeholder 3">
            <a:extLst>
              <a:ext uri="{FF2B5EF4-FFF2-40B4-BE49-F238E27FC236}">
                <a16:creationId xmlns:a16="http://schemas.microsoft.com/office/drawing/2014/main" id="{1E2CADAC-D2BA-2781-21DF-E36A2D898FA9}"/>
              </a:ext>
            </a:extLst>
          </p:cNvPr>
          <p:cNvSpPr>
            <a:spLocks noGrp="1"/>
          </p:cNvSpPr>
          <p:nvPr>
            <p:ph type="body" sz="quarter" idx="16"/>
          </p:nvPr>
        </p:nvSpPr>
        <p:spPr/>
        <p:txBody>
          <a:bodyPr/>
          <a:lstStyle/>
          <a:p>
            <a:r>
              <a:rPr lang="en-US" sz="1800" b="1" dirty="0"/>
              <a:t>NUTRITIONAL AWARENESS</a:t>
            </a:r>
          </a:p>
        </p:txBody>
      </p:sp>
      <p:sp>
        <p:nvSpPr>
          <p:cNvPr id="7" name="Content Placeholder 6">
            <a:extLst>
              <a:ext uri="{FF2B5EF4-FFF2-40B4-BE49-F238E27FC236}">
                <a16:creationId xmlns:a16="http://schemas.microsoft.com/office/drawing/2014/main" id="{0750929C-496C-419D-93BC-D4ABBE462EF5}"/>
              </a:ext>
            </a:extLst>
          </p:cNvPr>
          <p:cNvSpPr>
            <a:spLocks noGrp="1"/>
          </p:cNvSpPr>
          <p:nvPr>
            <p:ph sz="half" idx="13"/>
          </p:nvPr>
        </p:nvSpPr>
        <p:spPr/>
        <p:txBody>
          <a:bodyPr/>
          <a:lstStyle/>
          <a:p>
            <a:r>
              <a:rPr lang="en-CA" sz="2000" dirty="0"/>
              <a:t>By growing their own foods, fruits and vegetables, students learn about healthy eating habits and the importance of nutrition. This can lead to increased consumption of fresh produce and improved dietary choices.</a:t>
            </a:r>
            <a:endParaRPr lang="en-US" sz="2000" dirty="0"/>
          </a:p>
        </p:txBody>
      </p:sp>
      <p:sp>
        <p:nvSpPr>
          <p:cNvPr id="5" name="Text Placeholder 4">
            <a:extLst>
              <a:ext uri="{FF2B5EF4-FFF2-40B4-BE49-F238E27FC236}">
                <a16:creationId xmlns:a16="http://schemas.microsoft.com/office/drawing/2014/main" id="{8E688B1D-28C5-C399-CA01-21BE7C5F1E51}"/>
              </a:ext>
            </a:extLst>
          </p:cNvPr>
          <p:cNvSpPr>
            <a:spLocks noGrp="1"/>
          </p:cNvSpPr>
          <p:nvPr>
            <p:ph type="body" sz="quarter" idx="19"/>
          </p:nvPr>
        </p:nvSpPr>
        <p:spPr/>
        <p:txBody>
          <a:bodyPr/>
          <a:lstStyle/>
          <a:p>
            <a:r>
              <a:rPr lang="en-US" sz="1600" b="1" dirty="0"/>
              <a:t>COMMUNITY ENGAGEMENT</a:t>
            </a:r>
          </a:p>
        </p:txBody>
      </p:sp>
      <p:sp>
        <p:nvSpPr>
          <p:cNvPr id="8" name="Content Placeholder 7">
            <a:extLst>
              <a:ext uri="{FF2B5EF4-FFF2-40B4-BE49-F238E27FC236}">
                <a16:creationId xmlns:a16="http://schemas.microsoft.com/office/drawing/2014/main" id="{ABC5E498-99B3-E3F4-A9B8-F11B4B9B0F27}"/>
              </a:ext>
            </a:extLst>
          </p:cNvPr>
          <p:cNvSpPr>
            <a:spLocks noGrp="1"/>
          </p:cNvSpPr>
          <p:nvPr>
            <p:ph sz="half" idx="20"/>
          </p:nvPr>
        </p:nvSpPr>
        <p:spPr/>
        <p:txBody>
          <a:bodyPr/>
          <a:lstStyle/>
          <a:p>
            <a:r>
              <a:rPr lang="en-CA" sz="2000" dirty="0"/>
              <a:t>School gardens can serve as a hub for community involvement, bringing together students, parents, teachers, and local residents. This strengthens community bonds and encourages teamwork and collaboration.</a:t>
            </a:r>
            <a:endParaRPr lang="en-US" sz="2000" dirty="0"/>
          </a:p>
        </p:txBody>
      </p:sp>
      <p:sp>
        <p:nvSpPr>
          <p:cNvPr id="32" name="Slide Number Placeholder 31">
            <a:extLst>
              <a:ext uri="{FF2B5EF4-FFF2-40B4-BE49-F238E27FC236}">
                <a16:creationId xmlns:a16="http://schemas.microsoft.com/office/drawing/2014/main" id="{25633612-F774-0CAE-9E5C-D01184B43E6F}"/>
              </a:ext>
            </a:extLst>
          </p:cNvPr>
          <p:cNvSpPr>
            <a:spLocks noGrp="1"/>
          </p:cNvSpPr>
          <p:nvPr>
            <p:ph type="sldNum" sz="quarter" idx="12"/>
          </p:nvPr>
        </p:nvSpPr>
        <p:spPr/>
        <p:txBody>
          <a:bodyPr/>
          <a:lstStyle/>
          <a:p>
            <a:fld id="{8D0AFDD5-844D-364D-8AEC-50CF4D36D55D}" type="slidenum">
              <a:rPr lang="en-US" smtClean="0"/>
              <a:pPr/>
              <a:t>9</a:t>
            </a:fld>
            <a:endParaRPr lang="en-US" dirty="0"/>
          </a:p>
        </p:txBody>
      </p:sp>
      <p:sp>
        <p:nvSpPr>
          <p:cNvPr id="31" name="Footer Placeholder 30">
            <a:extLst>
              <a:ext uri="{FF2B5EF4-FFF2-40B4-BE49-F238E27FC236}">
                <a16:creationId xmlns:a16="http://schemas.microsoft.com/office/drawing/2014/main" id="{C2B4FE06-34C7-A80C-5DBE-4F5168C9EBDC}"/>
              </a:ext>
            </a:extLst>
          </p:cNvPr>
          <p:cNvSpPr>
            <a:spLocks noGrp="1"/>
          </p:cNvSpPr>
          <p:nvPr>
            <p:ph type="ftr" sz="quarter" idx="11"/>
          </p:nvPr>
        </p:nvSpPr>
        <p:spPr/>
        <p:txBody>
          <a:bodyPr/>
          <a:lstStyle/>
          <a:p>
            <a:r>
              <a:rPr lang="en-US" dirty="0"/>
              <a:t>Utilizing School Gardens</a:t>
            </a:r>
          </a:p>
          <a:p>
            <a:endParaRPr lang="en-US" dirty="0"/>
          </a:p>
        </p:txBody>
      </p:sp>
    </p:spTree>
    <p:extLst>
      <p:ext uri="{BB962C8B-B14F-4D97-AF65-F5344CB8AC3E}">
        <p14:creationId xmlns:p14="http://schemas.microsoft.com/office/powerpoint/2010/main" val="3095245344"/>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2.xml><?xml version="1.0" encoding="utf-8"?>
<ds:datastoreItem xmlns:ds="http://schemas.openxmlformats.org/officeDocument/2006/customXml" ds:itemID="{61D9A46C-D3F3-4D45-B248-B831C6B5FC85}">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{78D5DB73-7DEE-4F77-8A97-BC8718DB6741}tf11429527_win32</Template>
  <TotalTime>540</TotalTime>
  <Words>1140</Words>
  <Application>Microsoft Office PowerPoint</Application>
  <PresentationFormat>Widescreen</PresentationFormat>
  <Paragraphs>152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Utilizing School Gardens as a Tool to Improve Food Security Systems in Communities through School Feeding Programs</vt:lpstr>
      <vt:lpstr>Introduction </vt:lpstr>
      <vt:lpstr>Importance of Food security systems</vt:lpstr>
      <vt:lpstr>Importance of SFPs</vt:lpstr>
      <vt:lpstr>School feeding programs are not just about filling bellies; they are about nourishing futures and building stronger communities.</vt:lpstr>
      <vt:lpstr>How can communities get involved?</vt:lpstr>
      <vt:lpstr>Integrating School Gardens into the School Curriculum</vt:lpstr>
      <vt:lpstr>Types of School Gardens</vt:lpstr>
      <vt:lpstr>Why School Gardens?</vt:lpstr>
      <vt:lpstr>STRENGTHS, WEAKNESSES, OPPORTUNITIES, THREATS</vt:lpstr>
      <vt:lpstr>What can be done?</vt:lpstr>
      <vt:lpstr>Monitoring and Evaluation</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School Gardens as a Tool to Improve Food Security Systems in Communities through School Feeding Programs</dc:title>
  <dc:creator>Ifedinma nwigwe</dc:creator>
  <cp:lastModifiedBy>Ifedinma nwigwe</cp:lastModifiedBy>
  <cp:revision>3</cp:revision>
  <dcterms:created xsi:type="dcterms:W3CDTF">2024-06-27T11:01:59Z</dcterms:created>
  <dcterms:modified xsi:type="dcterms:W3CDTF">2024-06-28T06:30:31Z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